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1" r:id="rId4"/>
    <p:sldId id="302" r:id="rId5"/>
    <p:sldId id="309" r:id="rId6"/>
    <p:sldId id="310" r:id="rId7"/>
    <p:sldId id="303" r:id="rId8"/>
    <p:sldId id="304" r:id="rId9"/>
    <p:sldId id="317" r:id="rId10"/>
    <p:sldId id="312" r:id="rId11"/>
    <p:sldId id="313" r:id="rId12"/>
    <p:sldId id="314" r:id="rId13"/>
    <p:sldId id="306" r:id="rId14"/>
    <p:sldId id="305" r:id="rId15"/>
    <p:sldId id="324" r:id="rId16"/>
    <p:sldId id="325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1936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302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15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19.bin"/><Relationship Id="rId18" Type="http://schemas.openxmlformats.org/officeDocument/2006/relationships/oleObject" Target="../embeddings/oleObject23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2.bin"/><Relationship Id="rId2" Type="http://schemas.openxmlformats.org/officeDocument/2006/relationships/tags" Target="../tags/tag15.xml"/><Relationship Id="rId16" Type="http://schemas.openxmlformats.org/officeDocument/2006/relationships/oleObject" Target="../embeddings/oleObject21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24.wmf"/><Relationship Id="rId19" Type="http://schemas.openxmlformats.org/officeDocument/2006/relationships/image" Target="../media/image27.wmf"/><Relationship Id="rId4" Type="http://schemas.openxmlformats.org/officeDocument/2006/relationships/notesSlide" Target="../notesSlides/notesSlide9.xml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8.wmf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2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9.bin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wmf"/><Relationship Id="rId11" Type="http://schemas.openxmlformats.org/officeDocument/2006/relationships/image" Target="../media/image31.wmf"/><Relationship Id="rId5" Type="http://schemas.openxmlformats.org/officeDocument/2006/relationships/oleObject" Target="../embeddings/oleObject25.bin"/><Relationship Id="rId10" Type="http://schemas.openxmlformats.org/officeDocument/2006/relationships/oleObject" Target="../embeddings/oleObject28.bin"/><Relationship Id="rId4" Type="http://schemas.openxmlformats.org/officeDocument/2006/relationships/notesSlide" Target="../notesSlides/notesSlide11.xml"/><Relationship Id="rId9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oleObject" Target="../embeddings/oleObject35.bin"/><Relationship Id="rId3" Type="http://schemas.openxmlformats.org/officeDocument/2006/relationships/tags" Target="../tags/tag19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34.bin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3.bin"/><Relationship Id="rId5" Type="http://schemas.openxmlformats.org/officeDocument/2006/relationships/notesSlide" Target="../notesSlides/notesSlide12.xml"/><Relationship Id="rId10" Type="http://schemas.openxmlformats.org/officeDocument/2006/relationships/oleObject" Target="../embeddings/oleObject32.bin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42.bin"/><Relationship Id="rId3" Type="http://schemas.openxmlformats.org/officeDocument/2006/relationships/tags" Target="../tags/tag22.xml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9.bin"/><Relationship Id="rId17" Type="http://schemas.openxmlformats.org/officeDocument/2006/relationships/image" Target="../media/image40.wmf"/><Relationship Id="rId2" Type="http://schemas.openxmlformats.org/officeDocument/2006/relationships/tags" Target="../tags/tag21.xml"/><Relationship Id="rId16" Type="http://schemas.openxmlformats.org/officeDocument/2006/relationships/oleObject" Target="../embeddings/oleObject41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7.wmf"/><Relationship Id="rId5" Type="http://schemas.openxmlformats.org/officeDocument/2006/relationships/notesSlide" Target="../notesSlides/notesSlide14.xml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41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4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tags" Target="../tags/tag24.xml"/><Relationship Id="rId7" Type="http://schemas.openxmlformats.org/officeDocument/2006/relationships/image" Target="../media/image42.wmf"/><Relationship Id="rId2" Type="http://schemas.openxmlformats.org/officeDocument/2006/relationships/tags" Target="../tags/tag2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notesSlide" Target="../notesSlides/notesSlide15.xml"/><Relationship Id="rId10" Type="http://schemas.openxmlformats.org/officeDocument/2006/relationships/oleObject" Target="../embeddings/oleObject46.bin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45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7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wmf"/><Relationship Id="rId3" Type="http://schemas.openxmlformats.org/officeDocument/2006/relationships/tags" Target="../tags/tag7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5.bin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0.wmf"/><Relationship Id="rId5" Type="http://schemas.openxmlformats.org/officeDocument/2006/relationships/notesSlide" Target="../notesSlides/notesSlide4.xml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wmf"/><Relationship Id="rId1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6.wmf"/><Relationship Id="rId3" Type="http://schemas.openxmlformats.org/officeDocument/2006/relationships/tags" Target="../tags/tag9.xml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8.wmf"/><Relationship Id="rId2" Type="http://schemas.openxmlformats.org/officeDocument/2006/relationships/tags" Target="../tags/tag8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5.wmf"/><Relationship Id="rId5" Type="http://schemas.openxmlformats.org/officeDocument/2006/relationships/notesSlide" Target="../notesSlides/notesSlide5.xml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9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14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644650" y="2122805"/>
            <a:ext cx="8904605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实数的大小比较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22548" y="1030969"/>
            <a:ext cx="1162594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下列四个实数中最小的是 (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　　)</a:t>
            </a:r>
          </a:p>
          <a:p>
            <a:pPr indent="266700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A．          B．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．         D．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1.4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8" name="对象 1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6788536" y="2026696"/>
          <a:ext cx="33020" cy="22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Equation" r:id="rId5" imgW="330200" imgH="228600" progId="Equation.DSMT4">
                  <p:embed/>
                </p:oleObj>
              </mc:Choice>
              <mc:Fallback>
                <p:oleObj name="Equation" r:id="rId5" imgW="330200" imgH="228600" progId="Equation.DSMT4">
                  <p:embed/>
                  <p:pic>
                    <p:nvPicPr>
                      <p:cNvPr id="0" name="图片 15360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88536" y="2026696"/>
                        <a:ext cx="33020" cy="228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5639933" y="1171348"/>
            <a:ext cx="557667" cy="5370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0" name="文本框 99"/>
          <p:cNvSpPr txBox="1">
            <a:spLocks noChangeArrowheads="1"/>
          </p:cNvSpPr>
          <p:nvPr/>
        </p:nvSpPr>
        <p:spPr bwMode="auto">
          <a:xfrm>
            <a:off x="107858" y="2381024"/>
            <a:ext cx="12012387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269999"/>
            </a:solidFill>
            <a:rou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知识点拨：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将以上的点标在数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轴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上，利用数轴上右边的点比左边的点所表示的数大轻松得出结论。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80228" name="Object 4"/>
          <p:cNvGraphicFramePr>
            <a:graphicFrameLocks noChangeAspect="1"/>
          </p:cNvGraphicFramePr>
          <p:nvPr/>
        </p:nvGraphicFramePr>
        <p:xfrm>
          <a:off x="1758949" y="1747610"/>
          <a:ext cx="859771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Equation" r:id="rId7" imgW="8229600" imgH="5181600" progId="Equation.DSMT4">
                  <p:embed/>
                </p:oleObj>
              </mc:Choice>
              <mc:Fallback>
                <p:oleObj name="Equation" r:id="rId7" imgW="8229600" imgH="5181600" progId="Equation.DSMT4">
                  <p:embed/>
                  <p:pic>
                    <p:nvPicPr>
                      <p:cNvPr id="0" name="图片 1536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58949" y="1747610"/>
                        <a:ext cx="859771" cy="5413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496662" y="3703866"/>
            <a:ext cx="10940596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数轴上表示下列各点，比较它们的大小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并用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“&lt;”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连接它们。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544536" y="4535489"/>
          <a:ext cx="40481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r:id="rId9" imgW="5791200" imgH="5181600" progId="Equation.3">
                  <p:embed/>
                </p:oleObj>
              </mc:Choice>
              <mc:Fallback>
                <p:oleObj r:id="rId9" imgW="5791200" imgH="5181600" progId="Equation.3">
                  <p:embed/>
                  <p:pic>
                    <p:nvPicPr>
                      <p:cNvPr id="0" name="图片 15362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44536" y="4535489"/>
                        <a:ext cx="404813" cy="360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4903562" y="4527552"/>
          <a:ext cx="539751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r:id="rId11" imgW="8229600" imgH="5486400" progId="Equation.3">
                  <p:embed/>
                </p:oleObj>
              </mc:Choice>
              <mc:Fallback>
                <p:oleObj r:id="rId11" imgW="8229600" imgH="5486400" progId="Equation.3">
                  <p:embed/>
                  <p:pic>
                    <p:nvPicPr>
                      <p:cNvPr id="0" name="图片 15363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03562" y="4527552"/>
                        <a:ext cx="539751" cy="363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组合 23"/>
          <p:cNvGrpSpPr/>
          <p:nvPr/>
        </p:nvGrpSpPr>
        <p:grpSpPr bwMode="auto">
          <a:xfrm>
            <a:off x="2180999" y="5287963"/>
            <a:ext cx="4222751" cy="508635"/>
            <a:chOff x="2818" y="4859"/>
            <a:chExt cx="6650" cy="801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2818" y="5049"/>
              <a:ext cx="6650" cy="1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文本框 14"/>
            <p:cNvSpPr txBox="1">
              <a:spLocks noChangeArrowheads="1"/>
            </p:cNvSpPr>
            <p:nvPr/>
          </p:nvSpPr>
          <p:spPr bwMode="auto">
            <a:xfrm>
              <a:off x="3496" y="5030"/>
              <a:ext cx="4793" cy="6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黑体" panose="02010609060101010101" charset="-122"/>
                  <a:ea typeface="黑体" panose="02010609060101010101" charset="-122"/>
                </a:rPr>
                <a:t>-</a:t>
              </a:r>
              <a:r>
                <a:rPr lang="en-US" altLang="zh-CN" sz="2000">
                  <a:latin typeface="Times New Roman" panose="02020603050405020304" charset="0"/>
                </a:rPr>
                <a:t>2     </a:t>
              </a:r>
              <a:r>
                <a:rPr lang="en-US" altLang="zh-CN" sz="2000">
                  <a:latin typeface="黑体" panose="02010609060101010101" charset="-122"/>
                  <a:ea typeface="黑体" panose="02010609060101010101" charset="-122"/>
                </a:rPr>
                <a:t>-</a:t>
              </a:r>
              <a:r>
                <a:rPr lang="en-US" altLang="zh-CN" sz="2000">
                  <a:latin typeface="Times New Roman" panose="02020603050405020304" charset="0"/>
                </a:rPr>
                <a:t>1     0      1      2      3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3963" y="4859"/>
              <a:ext cx="7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4760" y="4869"/>
              <a:ext cx="8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548" y="4859"/>
              <a:ext cx="10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6333" y="4859"/>
              <a:ext cx="10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7105" y="4869"/>
              <a:ext cx="8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893" y="4859"/>
              <a:ext cx="10" cy="1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椭圆 22"/>
          <p:cNvSpPr/>
          <p:nvPr/>
        </p:nvSpPr>
        <p:spPr>
          <a:xfrm>
            <a:off x="2873149" y="5373687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4" name="椭圆 23"/>
          <p:cNvSpPr/>
          <p:nvPr/>
        </p:nvSpPr>
        <p:spPr>
          <a:xfrm>
            <a:off x="5011511" y="5373687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5" name="椭圆 24"/>
          <p:cNvSpPr/>
          <p:nvPr/>
        </p:nvSpPr>
        <p:spPr>
          <a:xfrm>
            <a:off x="4589236" y="5373687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6" name="椭圆 25"/>
          <p:cNvSpPr/>
          <p:nvPr/>
        </p:nvSpPr>
        <p:spPr>
          <a:xfrm>
            <a:off x="4378099" y="5373687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7" name="椭圆 26"/>
          <p:cNvSpPr/>
          <p:nvPr/>
        </p:nvSpPr>
        <p:spPr>
          <a:xfrm>
            <a:off x="3043011" y="5373687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graphicFrame>
        <p:nvGraphicFramePr>
          <p:cNvPr id="28" name="对象 27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4116161" y="4511677"/>
          <a:ext cx="40640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r:id="rId13" imgW="5486400" imgH="5486400" progId="Equation.3">
                  <p:embed/>
                </p:oleObj>
              </mc:Choice>
              <mc:Fallback>
                <p:oleObj r:id="rId13" imgW="5486400" imgH="5486400" progId="Equation.3">
                  <p:embed/>
                  <p:pic>
                    <p:nvPicPr>
                      <p:cNvPr id="0" name="图片 15364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16161" y="4511677"/>
                        <a:ext cx="406400" cy="407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文本框 31"/>
          <p:cNvSpPr txBox="1">
            <a:spLocks noChangeArrowheads="1"/>
          </p:cNvSpPr>
          <p:nvPr/>
        </p:nvSpPr>
        <p:spPr bwMode="auto">
          <a:xfrm>
            <a:off x="1998436" y="4529137"/>
            <a:ext cx="3190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Times New Roman" panose="02020603050405020304" charset="0"/>
              </a:rPr>
              <a:t>1</a:t>
            </a:r>
          </a:p>
        </p:txBody>
      </p:sp>
      <p:sp>
        <p:nvSpPr>
          <p:cNvPr id="30" name="文本框 32"/>
          <p:cNvSpPr txBox="1">
            <a:spLocks noChangeArrowheads="1"/>
          </p:cNvSpPr>
          <p:nvPr/>
        </p:nvSpPr>
        <p:spPr bwMode="auto">
          <a:xfrm>
            <a:off x="3347810" y="4527551"/>
            <a:ext cx="56673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-</a:t>
            </a:r>
            <a:r>
              <a:rPr lang="en-US" altLang="zh-CN" sz="2400">
                <a:latin typeface="Times New Roman" panose="02020603050405020304" charset="0"/>
              </a:rPr>
              <a:t>2</a:t>
            </a:r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7188654" y="5138239"/>
            <a:ext cx="4448175" cy="568960"/>
            <a:chOff x="2818" y="5548"/>
            <a:chExt cx="7007" cy="896"/>
          </a:xfrm>
        </p:grpSpPr>
        <p:sp>
          <p:nvSpPr>
            <p:cNvPr id="32" name="文本框 34"/>
            <p:cNvSpPr txBox="1">
              <a:spLocks noChangeArrowheads="1"/>
            </p:cNvSpPr>
            <p:nvPr/>
          </p:nvSpPr>
          <p:spPr bwMode="auto">
            <a:xfrm>
              <a:off x="2818" y="5587"/>
              <a:ext cx="7007" cy="8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b="1" dirty="0">
                  <a:latin typeface="黑体" panose="02010609060101010101" charset="-122"/>
                  <a:ea typeface="黑体" panose="02010609060101010101" charset="-122"/>
                </a:rPr>
                <a:t>-</a:t>
              </a:r>
              <a:r>
                <a:rPr lang="en-US" altLang="zh-CN" sz="2800" b="1" dirty="0">
                  <a:latin typeface="Times New Roman" panose="02020603050405020304" charset="0"/>
                </a:rPr>
                <a:t>2&lt;</a:t>
              </a:r>
              <a:r>
                <a:rPr lang="en-US" altLang="zh-CN" sz="2400" dirty="0">
                  <a:latin typeface="Times New Roman" panose="02020603050405020304" charset="0"/>
                </a:rPr>
                <a:t>       </a:t>
              </a:r>
              <a:r>
                <a:rPr lang="en-US" altLang="zh-CN" sz="2400" dirty="0" smtClean="0">
                  <a:latin typeface="Times New Roman" panose="02020603050405020304" charset="0"/>
                </a:rPr>
                <a:t>   </a:t>
              </a:r>
              <a:r>
                <a:rPr lang="en-US" altLang="zh-CN" sz="2800" b="1" dirty="0">
                  <a:latin typeface="Times New Roman" panose="02020603050405020304" charset="0"/>
                </a:rPr>
                <a:t>&lt; 1&lt;       &lt;</a:t>
              </a:r>
              <a:r>
                <a:rPr lang="en-US" altLang="zh-CN" sz="2400" dirty="0">
                  <a:latin typeface="Times New Roman" panose="02020603050405020304" charset="0"/>
                </a:rPr>
                <a:t>                            </a:t>
              </a:r>
            </a:p>
          </p:txBody>
        </p:sp>
        <p:graphicFrame>
          <p:nvGraphicFramePr>
            <p:cNvPr id="33" name="对象 35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3760" y="5548"/>
            <a:ext cx="1226" cy="8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5" r:id="rId15" imgW="8229600" imgH="5486400" progId="Equation.3">
                    <p:embed/>
                  </p:oleObj>
                </mc:Choice>
                <mc:Fallback>
                  <p:oleObj r:id="rId15" imgW="8229600" imgH="5486400" progId="Equation.3">
                    <p:embed/>
                    <p:pic>
                      <p:nvPicPr>
                        <p:cNvPr id="0" name="图片 1536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760" y="5548"/>
                          <a:ext cx="1226" cy="82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对象 37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6161" y="5616"/>
            <a:ext cx="857" cy="7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6" r:id="rId16" imgW="5791200" imgH="5181600" progId="Equation.3">
                    <p:embed/>
                  </p:oleObj>
                </mc:Choice>
                <mc:Fallback>
                  <p:oleObj r:id="rId16" imgW="5791200" imgH="5181600" progId="Equation.3">
                    <p:embed/>
                    <p:pic>
                      <p:nvPicPr>
                        <p:cNvPr id="0" name="图片 1536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161" y="5616"/>
                          <a:ext cx="857" cy="76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对象 39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7531" y="5581"/>
            <a:ext cx="859" cy="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7" r:id="rId17" imgW="5486400" imgH="5486400" progId="Equation.3">
                    <p:embed/>
                  </p:oleObj>
                </mc:Choice>
                <mc:Fallback>
                  <p:oleObj r:id="rId17" imgW="5486400" imgH="5486400" progId="Equation.3">
                    <p:embed/>
                    <p:pic>
                      <p:nvPicPr>
                        <p:cNvPr id="0" name="图片 1536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531" y="5581"/>
                          <a:ext cx="859" cy="8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6" name="对象 1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6557238" y="1838418"/>
          <a:ext cx="7826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Equation" r:id="rId18" imgW="7924800" imgH="5486400" progId="Equation.DSMT4">
                  <p:embed/>
                </p:oleObj>
              </mc:Choice>
              <mc:Fallback>
                <p:oleObj name="Equation" r:id="rId18" imgW="7924800" imgH="5486400" progId="Equation.DSMT4">
                  <p:embed/>
                  <p:pic>
                    <p:nvPicPr>
                      <p:cNvPr id="0" name="图片 15360"/>
                      <p:cNvPicPr>
                        <a:picLocks noChangeAspect="1"/>
                      </p:cNvPicPr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557238" y="1838418"/>
                        <a:ext cx="782637" cy="542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矩形 3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02312E-6 L 0.18047 0.06867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3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79769E-6 L 0.15468 0.07144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0" y="3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10405E-6 L -0.06107 0.05803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29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09827E-6 L 0.05547 0.06266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31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32948E-6 L -0.16719 0.06289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31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33862" y="1224781"/>
            <a:ext cx="1162594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图所示，数轴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上表示数    的点，在哪两个字母之间（       )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D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B．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C．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D．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-21474826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041" y="3489553"/>
            <a:ext cx="436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10193065" y="1400720"/>
            <a:ext cx="557667" cy="5370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5399317" y="3222174"/>
            <a:ext cx="2728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  B  C  D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3795487" y="3853544"/>
            <a:ext cx="39406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0       1  1.5  2  2.5 3 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3" name="直接箭头连接符 12"/>
          <p:cNvCxnSpPr>
            <a:stCxn id="8" idx="1"/>
          </p:cNvCxnSpPr>
          <p:nvPr/>
        </p:nvCxnSpPr>
        <p:spPr>
          <a:xfrm flipV="1">
            <a:off x="3326039" y="3802743"/>
            <a:ext cx="4424591" cy="3764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3299" name="Object 3"/>
          <p:cNvGraphicFramePr>
            <a:graphicFrameLocks noChangeAspect="1"/>
          </p:cNvGraphicFramePr>
          <p:nvPr/>
        </p:nvGraphicFramePr>
        <p:xfrm>
          <a:off x="5025480" y="1448633"/>
          <a:ext cx="635908" cy="42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Equation" r:id="rId6" imgW="8229600" imgH="5486400" progId="Equation.DSMT4">
                  <p:embed/>
                </p:oleObj>
              </mc:Choice>
              <mc:Fallback>
                <p:oleObj name="Equation" r:id="rId6" imgW="8229600" imgH="5486400" progId="Equation.DSMT4">
                  <p:embed/>
                  <p:pic>
                    <p:nvPicPr>
                      <p:cNvPr id="0" name="图片 23552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25480" y="1448633"/>
                        <a:ext cx="635908" cy="42393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2"/>
          <p:cNvSpPr txBox="1"/>
          <p:nvPr/>
        </p:nvSpPr>
        <p:spPr>
          <a:xfrm>
            <a:off x="2373089" y="3272971"/>
            <a:ext cx="2728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30721"/>
          <p:cNvSpPr txBox="1">
            <a:spLocks noChangeArrowheads="1"/>
          </p:cNvSpPr>
          <p:nvPr/>
        </p:nvSpPr>
        <p:spPr bwMode="auto">
          <a:xfrm>
            <a:off x="-175260" y="832485"/>
            <a:ext cx="7428230" cy="650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比较下列各组数的大小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</a:p>
        </p:txBody>
      </p:sp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1207770" y="1644015"/>
          <a:ext cx="6454140" cy="5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r:id="rId5" imgW="2667000" imgH="241300" progId="Equation.DSMT4">
                  <p:embed/>
                </p:oleObj>
              </mc:Choice>
              <mc:Fallback>
                <p:oleObj r:id="rId5" imgW="2667000" imgH="241300" progId="Equation.DSMT4">
                  <p:embed/>
                  <p:pic>
                    <p:nvPicPr>
                      <p:cNvPr id="0" name="图片 24576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07770" y="1644015"/>
                        <a:ext cx="6454140" cy="5924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组合 9"/>
          <p:cNvGrpSpPr/>
          <p:nvPr/>
        </p:nvGrpSpPr>
        <p:grpSpPr bwMode="auto">
          <a:xfrm>
            <a:off x="1346427" y="2405289"/>
            <a:ext cx="5632451" cy="2030412"/>
            <a:chOff x="1620" y="3735"/>
            <a:chExt cx="8871" cy="3197"/>
          </a:xfrm>
        </p:grpSpPr>
        <p:sp>
          <p:nvSpPr>
            <p:cNvPr id="11" name="文本框 3"/>
            <p:cNvSpPr txBox="1">
              <a:spLocks noChangeArrowheads="1"/>
            </p:cNvSpPr>
            <p:nvPr/>
          </p:nvSpPr>
          <p:spPr bwMode="auto">
            <a:xfrm>
              <a:off x="1620" y="3735"/>
              <a:ext cx="8871" cy="31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解 ： （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1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）因为 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 12 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宋体" panose="02010600030101010101" pitchFamily="2" charset="-122"/>
                </a:rPr>
                <a:t>&lt; 4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宋体" panose="02010600030101010101" pitchFamily="2" charset="-122"/>
                </a:rPr>
                <a:t>2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，</a:t>
              </a:r>
              <a:r>
                <a:rPr lang="zh-CN" altLang="en-US" sz="2800" baseline="300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  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 baseline="300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               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所以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宋体" panose="02010600030101010101" pitchFamily="2" charset="-122"/>
                </a:rPr>
                <a:t>         &lt; 4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宋体" panose="02010600030101010101" pitchFamily="2" charset="-122"/>
                </a:rPr>
                <a:t>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       所以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－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1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&lt; 3</a:t>
              </a:r>
              <a:r>
                <a:rPr lang="zh-CN" altLang="en-US" sz="2800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；</a:t>
              </a:r>
            </a:p>
          </p:txBody>
        </p:sp>
        <p:graphicFrame>
          <p:nvGraphicFramePr>
            <p:cNvPr id="12" name="对象 5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5224" y="5091"/>
            <a:ext cx="948" cy="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5" r:id="rId7" imgW="7010400" imgH="5181600" progId="Equation.DSMT4">
                    <p:embed/>
                  </p:oleObj>
                </mc:Choice>
                <mc:Fallback>
                  <p:oleObj r:id="rId7" imgW="7010400" imgH="5181600" progId="Equation.DSMT4">
                    <p:embed/>
                    <p:pic>
                      <p:nvPicPr>
                        <p:cNvPr id="0" name="图片 2457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224" y="5091"/>
                          <a:ext cx="948" cy="70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6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5580" y="6080"/>
            <a:ext cx="948" cy="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6" r:id="rId9" imgW="7010400" imgH="5181600" progId="Equation.DSMT4">
                    <p:embed/>
                  </p:oleObj>
                </mc:Choice>
                <mc:Fallback>
                  <p:oleObj r:id="rId9" imgW="7010400" imgH="5181600" progId="Equation.DSMT4">
                    <p:embed/>
                    <p:pic>
                      <p:nvPicPr>
                        <p:cNvPr id="0" name="图片 2457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580" y="6080"/>
                          <a:ext cx="948" cy="70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组合 13"/>
          <p:cNvGrpSpPr/>
          <p:nvPr/>
        </p:nvGrpSpPr>
        <p:grpSpPr bwMode="auto">
          <a:xfrm>
            <a:off x="1346652" y="4450217"/>
            <a:ext cx="5632451" cy="2030413"/>
            <a:chOff x="1594" y="6421"/>
            <a:chExt cx="8871" cy="3197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5" name="文本框 4"/>
            <p:cNvSpPr txBox="1">
              <a:spLocks noChangeArrowheads="1"/>
            </p:cNvSpPr>
            <p:nvPr/>
          </p:nvSpPr>
          <p:spPr bwMode="auto">
            <a:xfrm>
              <a:off x="1594" y="6421"/>
              <a:ext cx="8871" cy="3197"/>
            </a:xfrm>
            <a:prstGeom prst="rect">
              <a:avLst/>
            </a:prstGeom>
            <a:grpFill/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（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2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）因为  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10 &gt; 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3</a:t>
              </a:r>
              <a:r>
                <a:rPr lang="en-US" altLang="zh-CN" sz="2800" baseline="300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2 </a:t>
              </a: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  <a:sym typeface="Arial" panose="020B0604020202020204" pitchFamily="34" charset="0"/>
                </a:rPr>
                <a:t>，</a:t>
              </a:r>
              <a:endParaRPr lang="zh-CN" altLang="en-US" sz="280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       所以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charset="-122"/>
                </a:rPr>
                <a:t>                所以 </a:t>
              </a:r>
            </a:p>
          </p:txBody>
        </p:sp>
        <p:graphicFrame>
          <p:nvGraphicFramePr>
            <p:cNvPr id="16" name="对象 8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5121" y="7764"/>
            <a:ext cx="1815" cy="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7" r:id="rId10" imgW="13411200" imgH="5791200" progId="Equation.DSMT4">
                    <p:embed/>
                  </p:oleObj>
                </mc:Choice>
                <mc:Fallback>
                  <p:oleObj r:id="rId10" imgW="13411200" imgH="5791200" progId="Equation.DSMT4">
                    <p:embed/>
                    <p:pic>
                      <p:nvPicPr>
                        <p:cNvPr id="0" name="图片 2457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121" y="7764"/>
                          <a:ext cx="1815" cy="78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对象 10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5060" y="8699"/>
            <a:ext cx="2603" cy="7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8" r:id="rId12" imgW="19202400" imgH="5486400" progId="Equation.DSMT4">
                    <p:embed/>
                  </p:oleObj>
                </mc:Choice>
                <mc:Fallback>
                  <p:oleObj r:id="rId12" imgW="19202400" imgH="5486400" progId="Equation.DSMT4">
                    <p:embed/>
                    <p:pic>
                      <p:nvPicPr>
                        <p:cNvPr id="0" name="图片 2458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060" y="8699"/>
                          <a:ext cx="2603" cy="7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矩形 1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中考链接</a:t>
            </a: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477793" y="809582"/>
            <a:ext cx="10661196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图所示，数轴上A，B两点表示的数分别为－1和    ，点B关于点A的对称点为C，求点C所表示的实数。</a:t>
            </a:r>
          </a:p>
        </p:txBody>
      </p:sp>
      <p:sp>
        <p:nvSpPr>
          <p:cNvPr id="9" name="文本框 3"/>
          <p:cNvSpPr txBox="1">
            <a:spLocks noChangeArrowheads="1"/>
          </p:cNvSpPr>
          <p:nvPr/>
        </p:nvSpPr>
        <p:spPr bwMode="auto">
          <a:xfrm>
            <a:off x="865643" y="3489325"/>
            <a:ext cx="10978015" cy="28931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解：∵数轴上A，B两点表示的数分别为－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 和     ，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点B到点A的距离为1＋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则点C到点A的距离为1＋     ，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设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点C表示的实数为x，则点A到点C的距离为－1－x，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－1－x＝1＋    ，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x＝－2－</a:t>
            </a:r>
          </a:p>
        </p:txBody>
      </p:sp>
      <p:graphicFrame>
        <p:nvGraphicFramePr>
          <p:cNvPr id="10" name="对象 1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8837659" y="978582"/>
          <a:ext cx="6985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r:id="rId6" imgW="7315200" imgH="5486400" progId="Equation.3">
                  <p:embed/>
                </p:oleObj>
              </mc:Choice>
              <mc:Fallback>
                <p:oleObj r:id="rId6" imgW="7315200" imgH="5486400" progId="Equation.3">
                  <p:embed/>
                  <p:pic>
                    <p:nvPicPr>
                      <p:cNvPr id="0" name="图片 25600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37659" y="978582"/>
                        <a:ext cx="698500" cy="523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图片 -21474826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78427" y="2661104"/>
            <a:ext cx="40227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对象 27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3878943" y="5802539"/>
          <a:ext cx="5588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r:id="rId9" imgW="7315200" imgH="5486400" progId="Equation.3">
                  <p:embed/>
                </p:oleObj>
              </mc:Choice>
              <mc:Fallback>
                <p:oleObj r:id="rId9" imgW="7315200" imgH="5486400" progId="Equation.3">
                  <p:embed/>
                  <p:pic>
                    <p:nvPicPr>
                      <p:cNvPr id="0" name="图片 25601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78943" y="5802539"/>
                        <a:ext cx="558800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2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8109872" y="3563756"/>
          <a:ext cx="656757" cy="491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r:id="rId10" imgW="7315200" imgH="5486400" progId="Equation.3">
                  <p:embed/>
                </p:oleObj>
              </mc:Choice>
              <mc:Fallback>
                <p:oleObj r:id="rId10" imgW="7315200" imgH="5486400" progId="Equation.3">
                  <p:embed/>
                  <p:pic>
                    <p:nvPicPr>
                      <p:cNvPr id="0" name="图片 25602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09872" y="3563756"/>
                        <a:ext cx="656757" cy="49117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3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759225" y="4114149"/>
          <a:ext cx="627063" cy="468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r:id="rId11" imgW="7315200" imgH="5486400" progId="Equation.3">
                  <p:embed/>
                </p:oleObj>
              </mc:Choice>
              <mc:Fallback>
                <p:oleObj r:id="rId11" imgW="7315200" imgH="5486400" progId="Equation.3">
                  <p:embed/>
                  <p:pic>
                    <p:nvPicPr>
                      <p:cNvPr id="0" name="图片 25603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59225" y="4114149"/>
                        <a:ext cx="627063" cy="4689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33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4410757" y="5275716"/>
          <a:ext cx="5603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5" r:id="rId12" imgW="7315200" imgH="5486400" progId="Equation.3">
                  <p:embed/>
                </p:oleObj>
              </mc:Choice>
              <mc:Fallback>
                <p:oleObj r:id="rId12" imgW="7315200" imgH="5486400" progId="Equation.3">
                  <p:embed/>
                  <p:pic>
                    <p:nvPicPr>
                      <p:cNvPr id="0" name="图片 25604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10757" y="5275716"/>
                        <a:ext cx="560387" cy="419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35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10597926" y="4130224"/>
          <a:ext cx="684212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6" r:id="rId13" imgW="7315200" imgH="5486400" progId="Equation.3">
                  <p:embed/>
                </p:oleObj>
              </mc:Choice>
              <mc:Fallback>
                <p:oleObj r:id="rId13" imgW="7315200" imgH="5486400" progId="Equation.3">
                  <p:embed/>
                  <p:pic>
                    <p:nvPicPr>
                      <p:cNvPr id="0" name="图片 25605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597926" y="4130224"/>
                        <a:ext cx="684212" cy="512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48360" y="2547303"/>
            <a:ext cx="7920038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4000" b="1">
                <a:solidFill>
                  <a:srgbClr val="FF0000"/>
                </a:solidFill>
                <a:latin typeface="+mn-ea"/>
                <a:sym typeface="+mn-ea"/>
              </a:rPr>
              <a:t>实数和数轴上的点是</a:t>
            </a:r>
            <a:r>
              <a:rPr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sym typeface="+mn-ea"/>
              </a:rPr>
              <a:t>一一对应</a:t>
            </a:r>
            <a:r>
              <a:rPr lang="zh-CN" altLang="en-US" sz="4000" b="1">
                <a:solidFill>
                  <a:srgbClr val="FF0000"/>
                </a:solidFill>
                <a:latin typeface="+mn-ea"/>
                <a:sym typeface="+mn-ea"/>
              </a:rPr>
              <a:t>的</a:t>
            </a:r>
            <a:r>
              <a:rPr lang="zh-CN" altLang="en-US" sz="4000" b="1">
                <a:solidFill>
                  <a:srgbClr val="FF0000"/>
                </a:solidFill>
                <a:sym typeface="+mn-ea"/>
              </a:rPr>
              <a:t>。</a:t>
            </a:r>
          </a:p>
        </p:txBody>
      </p:sp>
      <p:sp>
        <p:nvSpPr>
          <p:cNvPr id="8" name="文本框 110599"/>
          <p:cNvSpPr txBox="1">
            <a:spLocks noChangeArrowheads="1"/>
          </p:cNvSpPr>
          <p:nvPr/>
        </p:nvSpPr>
        <p:spPr bwMode="auto">
          <a:xfrm>
            <a:off x="230505" y="4010025"/>
            <a:ext cx="11569700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4000" b="1" dirty="0">
                <a:latin typeface="+mn-ea"/>
                <a:cs typeface="+mn-ea"/>
              </a:rPr>
              <a:t>与有理数规定的大小一样，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cs typeface="+mn-ea"/>
              </a:rPr>
              <a:t>数轴上右边的点表示的实数比左边的点表示的实数大。</a:t>
            </a:r>
            <a:endParaRPr lang="en-US" altLang="zh-CN" sz="4000" b="1" dirty="0">
              <a:latin typeface="+mn-ea"/>
              <a:cs typeface="+mn-ea"/>
            </a:endParaRPr>
          </a:p>
        </p:txBody>
      </p:sp>
      <p:sp>
        <p:nvSpPr>
          <p:cNvPr id="12317" name="文本框 12316"/>
          <p:cNvSpPr txBox="1"/>
          <p:nvPr/>
        </p:nvSpPr>
        <p:spPr>
          <a:xfrm>
            <a:off x="920115" y="1265555"/>
            <a:ext cx="104368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+mn-ea"/>
                <a:cs typeface="+mn-ea"/>
              </a:rPr>
              <a:t>有理数</a:t>
            </a:r>
            <a:r>
              <a:rPr lang="zh-CN" altLang="en-US" sz="4000" b="1">
                <a:solidFill>
                  <a:schemeClr val="tx1"/>
                </a:solidFill>
                <a:latin typeface="+mn-ea"/>
                <a:cs typeface="+mn-ea"/>
              </a:rPr>
              <a:t>和</a:t>
            </a:r>
            <a:r>
              <a:rPr lang="zh-CN" altLang="en-US" sz="4000" b="1">
                <a:solidFill>
                  <a:srgbClr val="FF0000"/>
                </a:solidFill>
                <a:latin typeface="+mn-ea"/>
                <a:cs typeface="+mn-ea"/>
              </a:rPr>
              <a:t>无理数</a:t>
            </a:r>
            <a:r>
              <a:rPr lang="zh-CN" altLang="en-US" sz="4000" b="1">
                <a:solidFill>
                  <a:schemeClr val="tx1"/>
                </a:solidFill>
                <a:latin typeface="+mn-ea"/>
                <a:cs typeface="+mn-ea"/>
              </a:rPr>
              <a:t>都可以用</a:t>
            </a:r>
            <a:r>
              <a:rPr lang="zh-CN" altLang="en-US" sz="4000" b="1">
                <a:latin typeface="+mn-ea"/>
                <a:cs typeface="+mn-ea"/>
                <a:sym typeface="+mn-ea"/>
              </a:rPr>
              <a:t>数轴上的点表示</a:t>
            </a:r>
            <a:r>
              <a:rPr lang="zh-CN" altLang="en-US" sz="4000" b="1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500841" y="1502832"/>
            <a:ext cx="6157799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</a:p>
        </p:txBody>
      </p:sp>
      <p:sp>
        <p:nvSpPr>
          <p:cNvPr id="18" name="矩形 17"/>
          <p:cNvSpPr/>
          <p:nvPr/>
        </p:nvSpPr>
        <p:spPr>
          <a:xfrm>
            <a:off x="702310" y="1083945"/>
            <a:ext cx="10269855" cy="1822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、比较下列各组数大小：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①   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______6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     ② 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______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</a:t>
            </a:r>
          </a:p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③   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______0.5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  ④  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______1.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13317" name="对象 20"/>
          <p:cNvGraphicFramePr>
            <a:graphicFrameLocks noChangeAspect="1"/>
          </p:cNvGraphicFramePr>
          <p:nvPr/>
        </p:nvGraphicFramePr>
        <p:xfrm>
          <a:off x="1433830" y="1818640"/>
          <a:ext cx="638810" cy="478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6" r:id="rId6" imgW="304800" imgH="228600" progId="Equation.DSMT4">
                  <p:embed/>
                </p:oleObj>
              </mc:Choice>
              <mc:Fallback>
                <p:oleObj r:id="rId6" imgW="304800" imgH="228600" progId="Equation.DSMT4">
                  <p:embed/>
                  <p:pic>
                    <p:nvPicPr>
                      <p:cNvPr id="0" name="图片 313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33830" y="1818640"/>
                        <a:ext cx="638810" cy="4781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对象 24"/>
          <p:cNvGraphicFramePr>
            <a:graphicFrameLocks noChangeAspect="1"/>
          </p:cNvGraphicFramePr>
          <p:nvPr/>
        </p:nvGraphicFramePr>
        <p:xfrm>
          <a:off x="6421755" y="1818640"/>
          <a:ext cx="514350" cy="394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7" r:id="rId8" imgW="292100" imgH="228600" progId="Equation.DSMT4">
                  <p:embed/>
                </p:oleObj>
              </mc:Choice>
              <mc:Fallback>
                <p:oleObj r:id="rId8" imgW="292100" imgH="228600" progId="Equation.DSMT4">
                  <p:embed/>
                  <p:pic>
                    <p:nvPicPr>
                      <p:cNvPr id="0" name="图片 313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21755" y="1818640"/>
                        <a:ext cx="514350" cy="3943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0" name="对象 25"/>
          <p:cNvGraphicFramePr>
            <a:graphicFrameLocks noChangeAspect="1"/>
          </p:cNvGraphicFramePr>
          <p:nvPr/>
        </p:nvGraphicFramePr>
        <p:xfrm>
          <a:off x="1545843" y="2296871"/>
          <a:ext cx="660913" cy="662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r:id="rId10" imgW="431800" imgH="431800" progId="Equation.DSMT4">
                  <p:embed/>
                </p:oleObj>
              </mc:Choice>
              <mc:Fallback>
                <p:oleObj r:id="rId10" imgW="431800" imgH="431800" progId="Equation.DSMT4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45843" y="2296871"/>
                        <a:ext cx="660913" cy="66210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对象 26"/>
          <p:cNvGraphicFramePr>
            <a:graphicFrameLocks noChangeAspect="1"/>
          </p:cNvGraphicFramePr>
          <p:nvPr/>
        </p:nvGraphicFramePr>
        <p:xfrm>
          <a:off x="4984673" y="2296953"/>
          <a:ext cx="660912" cy="662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9" r:id="rId12" imgW="431800" imgH="431800" progId="Equation.DSMT4">
                  <p:embed/>
                </p:oleObj>
              </mc:Choice>
              <mc:Fallback>
                <p:oleObj r:id="rId12" imgW="431800" imgH="431800" progId="Equation.DSMT4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84673" y="2296953"/>
                        <a:ext cx="660912" cy="66210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13"/>
          <p:cNvSpPr txBox="1"/>
          <p:nvPr/>
        </p:nvSpPr>
        <p:spPr>
          <a:xfrm>
            <a:off x="2565303" y="1747008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&lt;</a:t>
            </a:r>
          </a:p>
        </p:txBody>
      </p:sp>
      <p:sp>
        <p:nvSpPr>
          <p:cNvPr id="15" name="TextBox 14"/>
          <p:cNvSpPr txBox="1"/>
          <p:nvPr/>
        </p:nvSpPr>
        <p:spPr>
          <a:xfrm rot="10800000">
            <a:off x="5807279" y="1716528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&lt;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78616" y="2293490"/>
            <a:ext cx="43227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&gt;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07078" y="2293418"/>
            <a:ext cx="433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&lt;</a:t>
            </a:r>
          </a:p>
        </p:txBody>
      </p:sp>
      <p:graphicFrame>
        <p:nvGraphicFramePr>
          <p:cNvPr id="7" name="对象 6"/>
          <p:cNvGraphicFramePr/>
          <p:nvPr/>
        </p:nvGraphicFramePr>
        <p:xfrm>
          <a:off x="4899660" y="1825625"/>
          <a:ext cx="71882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0" r:id="rId14" imgW="572770" imgH="473710" progId="Equation.KSEE3">
                  <p:embed/>
                </p:oleObj>
              </mc:Choice>
              <mc:Fallback>
                <p:oleObj r:id="rId14" imgW="572770" imgH="473710" progId="Equation.KSEE3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899660" y="1825625"/>
                        <a:ext cx="718820" cy="46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1087438" y="3549968"/>
          <a:ext cx="30765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1" r:id="rId16" imgW="1358265" imgH="431800" progId="Equation.DSMT4">
                  <p:embed/>
                </p:oleObj>
              </mc:Choice>
              <mc:Fallback>
                <p:oleObj r:id="rId16" imgW="1358265" imgH="431800" progId="Equation.DSMT4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87438" y="3549968"/>
                        <a:ext cx="3076575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4433888" y="3549968"/>
          <a:ext cx="2789237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2" r:id="rId18" imgW="1231265" imgH="431800" progId="Equation.DSMT4">
                  <p:embed/>
                </p:oleObj>
              </mc:Choice>
              <mc:Fallback>
                <p:oleObj r:id="rId18" imgW="1231265" imgH="431800" progId="Equation.DSMT4">
                  <p:embed/>
                  <p:pic>
                    <p:nvPicPr>
                      <p:cNvPr id="0" name="图片 313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433888" y="3549968"/>
                        <a:ext cx="2789237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41070" y="2320925"/>
            <a:ext cx="8395970" cy="30448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解：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∵25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Arial" panose="020B0604020202020204"/>
              </a:rPr>
              <a:t>&lt;</a:t>
            </a: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31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Arial" panose="020B0604020202020204"/>
              </a:rPr>
              <a:t>&lt;</a:t>
            </a: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36,    ∴</a:t>
            </a:r>
            <a:r>
              <a:rPr lang="en-US" altLang="zh-CN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5</a:t>
            </a:r>
            <a:r>
              <a:rPr lang="en-US" altLang="zh-CN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Arial" panose="020B0604020202020204"/>
              </a:rPr>
              <a:t>&lt;</a:t>
            </a:r>
            <a:r>
              <a:rPr lang="zh-CN" altLang="en-US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</a:t>
            </a:r>
            <a:r>
              <a:rPr lang="en-US" altLang="zh-CN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   </a:t>
            </a:r>
            <a:r>
              <a:rPr lang="en-US" altLang="zh-CN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Arial" panose="020B0604020202020204"/>
              </a:rPr>
              <a:t>&lt;</a:t>
            </a:r>
            <a:r>
              <a:rPr lang="zh-CN" altLang="en-US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</a:t>
            </a:r>
            <a:r>
              <a:rPr lang="en-US" altLang="zh-CN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6</a:t>
            </a: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</a:t>
            </a:r>
          </a:p>
          <a:p>
            <a:pPr marL="0" marR="0" indent="0" algn="l" defTabSz="9144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   ∴    </a:t>
            </a: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的整数部分是5，</a:t>
            </a:r>
          </a:p>
          <a:p>
            <a:pPr marL="0" marR="0" indent="0" algn="l" defTabSz="9144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    的小数部分是     -5。</a:t>
            </a:r>
          </a:p>
          <a:p>
            <a:pPr marL="0" marR="0" indent="0" algn="l" defTabSz="9144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    </a:t>
            </a:r>
          </a:p>
        </p:txBody>
      </p:sp>
      <p:graphicFrame>
        <p:nvGraphicFramePr>
          <p:cNvPr id="37" name="对象 3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337300" y="2550160"/>
          <a:ext cx="63944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r:id="rId6" imgW="304800" imgH="228600" progId="Equation.KSEE3">
                  <p:embed/>
                </p:oleObj>
              </mc:Choice>
              <mc:Fallback>
                <p:oleObj r:id="rId6" imgW="304800" imgH="228600" progId="Equation.KSEE3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37300" y="2550160"/>
                        <a:ext cx="639445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文本框 38"/>
          <p:cNvSpPr txBox="1"/>
          <p:nvPr/>
        </p:nvSpPr>
        <p:spPr>
          <a:xfrm>
            <a:off x="965835" y="4522470"/>
            <a:ext cx="5859780" cy="8286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+mn-ea"/>
                <a:cs typeface="+mn-ea"/>
                <a:sym typeface="Arial" panose="020B0604020202020204"/>
              </a:rPr>
              <a:t>归纳：</a:t>
            </a:r>
            <a:r>
              <a:rPr lang="zh-CN" altLang="en-US" sz="3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ea"/>
                <a:cs typeface="+mn-ea"/>
                <a:sym typeface="Arial" panose="020B0604020202020204"/>
              </a:rPr>
              <a:t>小数部分=原数-整数部分</a:t>
            </a:r>
            <a:endParaRPr kumimoji="0" lang="zh-CN" altLang="en-US" sz="3200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ea"/>
              <a:cs typeface="+mn-ea"/>
              <a:sym typeface="Arial" panose="020B0604020202020204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04240" y="1321435"/>
            <a:ext cx="6628765" cy="5822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3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2</a:t>
            </a:r>
            <a:r>
              <a:rPr lang="zh-CN" altLang="zh-CN" sz="3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、</a:t>
            </a:r>
            <a:r>
              <a:rPr lang="zh-CN" altLang="en-US" sz="3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/>
              </a:rPr>
              <a:t>求     的整数部分和小数部分。</a:t>
            </a:r>
            <a:endParaRPr kumimoji="0" lang="zh-CN" altLang="en-US" sz="32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41" name="对象 4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407285" y="3263265"/>
          <a:ext cx="760095" cy="622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r:id="rId8" imgW="304800" imgH="228600" progId="Equation.KSEE3">
                  <p:embed/>
                </p:oleObj>
              </mc:Choice>
              <mc:Fallback>
                <p:oleObj r:id="rId8" imgW="304800" imgH="228600" progId="Equation.KSEE3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07285" y="3263265"/>
                        <a:ext cx="760095" cy="6229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588510" y="3947795"/>
          <a:ext cx="746125" cy="611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3" r:id="rId9" imgW="304800" imgH="228600" progId="Equation.KSEE3">
                  <p:embed/>
                </p:oleObj>
              </mc:Choice>
              <mc:Fallback>
                <p:oleObj r:id="rId9" imgW="304800" imgH="228600" progId="Equation.KSEE3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88510" y="3947795"/>
                        <a:ext cx="746125" cy="611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108200" y="1393190"/>
          <a:ext cx="63944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r:id="rId10" imgW="304800" imgH="228600" progId="Equation.KSEE3">
                  <p:embed/>
                </p:oleObj>
              </mc:Choice>
              <mc:Fallback>
                <p:oleObj r:id="rId10" imgW="304800" imgH="228600" progId="Equation.KSEE3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08200" y="1393190"/>
                        <a:ext cx="639445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9" grpId="0" bldLvl="0" animBg="1"/>
      <p:bldP spid="4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987361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理解实数与数轴上的点具有一一对应关系，进一步体会数形结合的数学思想。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3574707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3505200"/>
            <a:ext cx="691261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会用恰当的方法比较实数的大小。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温故知新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908685" y="3346450"/>
            <a:ext cx="9124315" cy="4061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b="1" dirty="0" smtClean="0">
                <a:latin typeface="+mn-ea"/>
                <a:cs typeface="+mn-ea"/>
              </a:rPr>
              <a:t>判断下列说法是否正确：</a:t>
            </a:r>
            <a:endParaRPr lang="en-US" altLang="zh-CN" sz="3600" b="1" dirty="0" smtClean="0">
              <a:latin typeface="+mn-ea"/>
              <a:cs typeface="+mn-ea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1</a:t>
            </a:r>
            <a:r>
              <a:rPr lang="zh-CN" altLang="en-US" sz="3600" b="1" dirty="0" smtClean="0">
                <a:latin typeface="+mn-ea"/>
                <a:cs typeface="+mn-ea"/>
              </a:rPr>
              <a:t>）无限小数都是无理数；</a:t>
            </a:r>
            <a:endParaRPr lang="en-US" altLang="zh-CN" sz="3600" b="1" dirty="0" smtClean="0">
              <a:latin typeface="+mn-ea"/>
              <a:cs typeface="+mn-ea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2</a:t>
            </a:r>
            <a:r>
              <a:rPr lang="zh-CN" altLang="en-US" sz="3600" b="1" dirty="0" smtClean="0">
                <a:latin typeface="+mn-ea"/>
                <a:cs typeface="+mn-ea"/>
              </a:rPr>
              <a:t>）无理数都是无限小数；</a:t>
            </a:r>
            <a:endParaRPr lang="en-US" altLang="zh-CN" sz="3600" b="1" dirty="0" smtClean="0">
              <a:latin typeface="+mn-ea"/>
              <a:cs typeface="+mn-ea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3</a:t>
            </a:r>
            <a:r>
              <a:rPr lang="zh-CN" altLang="en-US" sz="3600" b="1" dirty="0" smtClean="0">
                <a:latin typeface="+mn-ea"/>
                <a:cs typeface="+mn-ea"/>
              </a:rPr>
              <a:t>）带根号的数都是无理数。</a:t>
            </a:r>
            <a:endParaRPr lang="en-US" altLang="zh-CN" sz="3600" b="1" dirty="0" smtClean="0">
              <a:latin typeface="+mn-ea"/>
              <a:cs typeface="+mn-ea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7084695" y="4279265"/>
            <a:ext cx="633730" cy="70675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×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7109460" y="5212080"/>
            <a:ext cx="574675" cy="70675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√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596505" y="5958840"/>
            <a:ext cx="574675" cy="70675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×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13" name="图片 12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185" y="1064895"/>
            <a:ext cx="6811010" cy="2496820"/>
          </a:xfrm>
          <a:prstGeom prst="rect">
            <a:avLst/>
          </a:prstGeom>
          <a:ln w="66675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1254171" y="2051549"/>
            <a:ext cx="1988045" cy="52322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按定义分类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ldLvl="0" animBg="1"/>
      <p:bldP spid="9" grpId="0" bldLvl="0" animBg="1"/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252" name="组合 10251"/>
          <p:cNvGrpSpPr/>
          <p:nvPr/>
        </p:nvGrpSpPr>
        <p:grpSpPr>
          <a:xfrm>
            <a:off x="1296670" y="4224655"/>
            <a:ext cx="7561263" cy="685800"/>
            <a:chOff x="0" y="0"/>
            <a:chExt cx="4763" cy="432"/>
          </a:xfrm>
        </p:grpSpPr>
        <p:sp>
          <p:nvSpPr>
            <p:cNvPr id="10256" name="直接连接符 10255"/>
            <p:cNvSpPr/>
            <p:nvPr/>
          </p:nvSpPr>
          <p:spPr>
            <a:xfrm>
              <a:off x="2087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3" name="直接连接符 10252"/>
            <p:cNvSpPr/>
            <p:nvPr/>
          </p:nvSpPr>
          <p:spPr>
            <a:xfrm flipV="1">
              <a:off x="0" y="98"/>
              <a:ext cx="476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254" name="直接连接符 10253"/>
            <p:cNvSpPr/>
            <p:nvPr/>
          </p:nvSpPr>
          <p:spPr>
            <a:xfrm>
              <a:off x="181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5" name="直接连接符 10254"/>
            <p:cNvSpPr/>
            <p:nvPr/>
          </p:nvSpPr>
          <p:spPr>
            <a:xfrm>
              <a:off x="1134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7" name="直接连接符 10256"/>
            <p:cNvSpPr/>
            <p:nvPr/>
          </p:nvSpPr>
          <p:spPr>
            <a:xfrm>
              <a:off x="3039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8" name="直接连接符 10257"/>
            <p:cNvSpPr/>
            <p:nvPr/>
          </p:nvSpPr>
          <p:spPr>
            <a:xfrm>
              <a:off x="3992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9" name="文本框 10258"/>
            <p:cNvSpPr txBox="1"/>
            <p:nvPr/>
          </p:nvSpPr>
          <p:spPr>
            <a:xfrm>
              <a:off x="0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-4</a:t>
              </a:r>
            </a:p>
          </p:txBody>
        </p:sp>
        <p:sp>
          <p:nvSpPr>
            <p:cNvPr id="10260" name="文本框 10259"/>
            <p:cNvSpPr txBox="1"/>
            <p:nvPr/>
          </p:nvSpPr>
          <p:spPr>
            <a:xfrm>
              <a:off x="95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-2</a:t>
              </a:r>
            </a:p>
          </p:txBody>
        </p:sp>
        <p:sp>
          <p:nvSpPr>
            <p:cNvPr id="10261" name="文本框 10260"/>
            <p:cNvSpPr txBox="1"/>
            <p:nvPr/>
          </p:nvSpPr>
          <p:spPr>
            <a:xfrm>
              <a:off x="1950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10262" name="文本框 10261"/>
            <p:cNvSpPr txBox="1"/>
            <p:nvPr/>
          </p:nvSpPr>
          <p:spPr>
            <a:xfrm>
              <a:off x="2449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0263" name="文本框 10262"/>
            <p:cNvSpPr txBox="1"/>
            <p:nvPr/>
          </p:nvSpPr>
          <p:spPr>
            <a:xfrm>
              <a:off x="2948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0264" name="直接连接符 10263"/>
            <p:cNvSpPr/>
            <p:nvPr/>
          </p:nvSpPr>
          <p:spPr>
            <a:xfrm>
              <a:off x="2572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5" name="直接连接符 10264"/>
            <p:cNvSpPr/>
            <p:nvPr/>
          </p:nvSpPr>
          <p:spPr>
            <a:xfrm>
              <a:off x="3517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6" name="直接连接符 10265"/>
            <p:cNvSpPr/>
            <p:nvPr/>
          </p:nvSpPr>
          <p:spPr>
            <a:xfrm>
              <a:off x="1617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7" name="直接连接符 10266"/>
            <p:cNvSpPr/>
            <p:nvPr/>
          </p:nvSpPr>
          <p:spPr>
            <a:xfrm>
              <a:off x="672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8" name="文本框 10267"/>
            <p:cNvSpPr txBox="1"/>
            <p:nvPr/>
          </p:nvSpPr>
          <p:spPr>
            <a:xfrm>
              <a:off x="340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10269" name="文本框 10268"/>
            <p:cNvSpPr txBox="1"/>
            <p:nvPr/>
          </p:nvSpPr>
          <p:spPr>
            <a:xfrm>
              <a:off x="387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0270" name="文本框 10269"/>
            <p:cNvSpPr txBox="1"/>
            <p:nvPr/>
          </p:nvSpPr>
          <p:spPr>
            <a:xfrm>
              <a:off x="1496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-1</a:t>
              </a:r>
            </a:p>
          </p:txBody>
        </p:sp>
        <p:sp>
          <p:nvSpPr>
            <p:cNvPr id="10271" name="文本框 10270"/>
            <p:cNvSpPr txBox="1"/>
            <p:nvPr/>
          </p:nvSpPr>
          <p:spPr>
            <a:xfrm>
              <a:off x="499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-3</a:t>
              </a:r>
            </a:p>
          </p:txBody>
        </p:sp>
      </p:grpSp>
      <p:grpSp>
        <p:nvGrpSpPr>
          <p:cNvPr id="10242" name="组合 10241"/>
          <p:cNvGrpSpPr/>
          <p:nvPr/>
        </p:nvGrpSpPr>
        <p:grpSpPr>
          <a:xfrm>
            <a:off x="6625908" y="3516630"/>
            <a:ext cx="819150" cy="877888"/>
            <a:chOff x="0" y="0"/>
            <a:chExt cx="516" cy="553"/>
          </a:xfrm>
        </p:grpSpPr>
        <p:sp>
          <p:nvSpPr>
            <p:cNvPr id="10243" name="椭圆 10242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4" name="椭圆 10243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1" name="文本框 10250"/>
          <p:cNvSpPr txBox="1"/>
          <p:nvPr/>
        </p:nvSpPr>
        <p:spPr>
          <a:xfrm>
            <a:off x="240030" y="1512570"/>
            <a:ext cx="1088707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+mn-ea"/>
                <a:cs typeface="+mn-ea"/>
              </a:rPr>
              <a:t>如图</a:t>
            </a:r>
            <a:r>
              <a:rPr lang="en-US" altLang="zh-CN" sz="3600" b="1">
                <a:latin typeface="+mn-ea"/>
                <a:cs typeface="+mn-ea"/>
              </a:rPr>
              <a:t>,</a:t>
            </a:r>
            <a:r>
              <a:rPr lang="zh-CN" altLang="en-US" sz="3600" b="1">
                <a:latin typeface="+mn-ea"/>
                <a:cs typeface="+mn-ea"/>
              </a:rPr>
              <a:t>直径为１个单位长度的圆从原点沿数轴向右滚动一周</a:t>
            </a:r>
            <a:r>
              <a:rPr lang="en-US" altLang="zh-CN" sz="3600" b="1">
                <a:latin typeface="+mn-ea"/>
                <a:cs typeface="+mn-ea"/>
              </a:rPr>
              <a:t>,</a:t>
            </a:r>
            <a:r>
              <a:rPr lang="zh-CN" altLang="en-US" sz="3600" b="1">
                <a:latin typeface="+mn-ea"/>
                <a:cs typeface="+mn-ea"/>
              </a:rPr>
              <a:t>圆上一点从原点到达Ａ点</a:t>
            </a:r>
            <a:r>
              <a:rPr lang="en-US" altLang="zh-CN" sz="3600" b="1">
                <a:latin typeface="+mn-ea"/>
                <a:cs typeface="+mn-ea"/>
              </a:rPr>
              <a:t>,</a:t>
            </a:r>
            <a:r>
              <a:rPr lang="zh-CN" altLang="en-US" sz="3600" b="1">
                <a:latin typeface="+mn-ea"/>
                <a:cs typeface="+mn-ea"/>
              </a:rPr>
              <a:t>则数轴上表示点A的数是多少？</a:t>
            </a:r>
          </a:p>
        </p:txBody>
      </p:sp>
      <p:grpSp>
        <p:nvGrpSpPr>
          <p:cNvPr id="10272" name="组合 10271"/>
          <p:cNvGrpSpPr/>
          <p:nvPr/>
        </p:nvGrpSpPr>
        <p:grpSpPr>
          <a:xfrm>
            <a:off x="4225608" y="3516630"/>
            <a:ext cx="819150" cy="877888"/>
            <a:chOff x="0" y="0"/>
            <a:chExt cx="516" cy="553"/>
          </a:xfrm>
        </p:grpSpPr>
        <p:sp>
          <p:nvSpPr>
            <p:cNvPr id="10273" name="椭圆 10272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椭圆 10273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5" name="组合 10274"/>
          <p:cNvGrpSpPr/>
          <p:nvPr/>
        </p:nvGrpSpPr>
        <p:grpSpPr>
          <a:xfrm rot="4575575">
            <a:off x="4493895" y="3507105"/>
            <a:ext cx="819150" cy="877888"/>
            <a:chOff x="0" y="0"/>
            <a:chExt cx="516" cy="553"/>
          </a:xfrm>
        </p:grpSpPr>
        <p:sp>
          <p:nvSpPr>
            <p:cNvPr id="10276" name="椭圆 10275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7" name="椭圆 10276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8" name="组合 10277"/>
          <p:cNvGrpSpPr/>
          <p:nvPr/>
        </p:nvGrpSpPr>
        <p:grpSpPr>
          <a:xfrm rot="6322622">
            <a:off x="4768533" y="3511868"/>
            <a:ext cx="819150" cy="877887"/>
            <a:chOff x="0" y="0"/>
            <a:chExt cx="516" cy="553"/>
          </a:xfrm>
        </p:grpSpPr>
        <p:sp>
          <p:nvSpPr>
            <p:cNvPr id="10279" name="椭圆 10278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0" name="椭圆 10279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1" name="组合 10280"/>
          <p:cNvGrpSpPr/>
          <p:nvPr/>
        </p:nvGrpSpPr>
        <p:grpSpPr>
          <a:xfrm rot="9437661">
            <a:off x="5011420" y="3511868"/>
            <a:ext cx="819150" cy="877887"/>
            <a:chOff x="0" y="0"/>
            <a:chExt cx="516" cy="553"/>
          </a:xfrm>
        </p:grpSpPr>
        <p:sp>
          <p:nvSpPr>
            <p:cNvPr id="10282" name="椭圆 10281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3" name="椭圆 10282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4" name="组合 10283"/>
          <p:cNvGrpSpPr/>
          <p:nvPr/>
        </p:nvGrpSpPr>
        <p:grpSpPr>
          <a:xfrm rot="10800000">
            <a:off x="5273358" y="3486468"/>
            <a:ext cx="819150" cy="877887"/>
            <a:chOff x="0" y="0"/>
            <a:chExt cx="516" cy="553"/>
          </a:xfrm>
        </p:grpSpPr>
        <p:sp>
          <p:nvSpPr>
            <p:cNvPr id="10285" name="椭圆 10284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6" name="椭圆 10285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7" name="组合 10286"/>
          <p:cNvGrpSpPr/>
          <p:nvPr/>
        </p:nvGrpSpPr>
        <p:grpSpPr>
          <a:xfrm rot="12496386">
            <a:off x="5549583" y="3508693"/>
            <a:ext cx="819150" cy="877887"/>
            <a:chOff x="0" y="0"/>
            <a:chExt cx="516" cy="553"/>
          </a:xfrm>
        </p:grpSpPr>
        <p:sp>
          <p:nvSpPr>
            <p:cNvPr id="10288" name="椭圆 10287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椭圆 10288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0" name="组合 10289"/>
          <p:cNvGrpSpPr/>
          <p:nvPr/>
        </p:nvGrpSpPr>
        <p:grpSpPr>
          <a:xfrm rot="14306305">
            <a:off x="5789295" y="3516630"/>
            <a:ext cx="819150" cy="877888"/>
            <a:chOff x="0" y="0"/>
            <a:chExt cx="516" cy="553"/>
          </a:xfrm>
        </p:grpSpPr>
        <p:sp>
          <p:nvSpPr>
            <p:cNvPr id="10291" name="椭圆 10290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椭圆 10291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3" name="组合 10292"/>
          <p:cNvGrpSpPr/>
          <p:nvPr/>
        </p:nvGrpSpPr>
        <p:grpSpPr>
          <a:xfrm rot="-6126432">
            <a:off x="6063933" y="3521393"/>
            <a:ext cx="819150" cy="877887"/>
            <a:chOff x="0" y="0"/>
            <a:chExt cx="516" cy="553"/>
          </a:xfrm>
        </p:grpSpPr>
        <p:sp>
          <p:nvSpPr>
            <p:cNvPr id="10294" name="椭圆 10293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5" name="椭圆 10294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6" name="组合 10295"/>
          <p:cNvGrpSpPr/>
          <p:nvPr/>
        </p:nvGrpSpPr>
        <p:grpSpPr>
          <a:xfrm rot="-4383958">
            <a:off x="6340158" y="3521393"/>
            <a:ext cx="819150" cy="877887"/>
            <a:chOff x="0" y="0"/>
            <a:chExt cx="516" cy="553"/>
          </a:xfrm>
        </p:grpSpPr>
        <p:sp>
          <p:nvSpPr>
            <p:cNvPr id="10297" name="椭圆 10296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8" name="椭圆 10297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9" name="组合 10298"/>
          <p:cNvGrpSpPr/>
          <p:nvPr/>
        </p:nvGrpSpPr>
        <p:grpSpPr>
          <a:xfrm>
            <a:off x="1553845" y="5153343"/>
            <a:ext cx="6718301" cy="625475"/>
            <a:chOff x="0" y="0"/>
            <a:chExt cx="4232" cy="394"/>
          </a:xfrm>
        </p:grpSpPr>
        <p:sp>
          <p:nvSpPr>
            <p:cNvPr id="10300" name="矩形 10299"/>
            <p:cNvSpPr/>
            <p:nvPr/>
          </p:nvSpPr>
          <p:spPr>
            <a:xfrm>
              <a:off x="0" y="0"/>
              <a:ext cx="423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b="1" u="sng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无理数  </a:t>
              </a:r>
              <a:r>
                <a:rPr lang="zh-CN" altLang="en-US" sz="3200" b="1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可以用数轴上的点来表示。</a:t>
              </a:r>
              <a:endParaRPr lang="en-US" altLang="zh-CN" sz="32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graphicFrame>
          <p:nvGraphicFramePr>
            <p:cNvPr id="10301" name="对象 10300"/>
            <p:cNvGraphicFramePr>
              <a:graphicFrameLocks noChangeAspect="1"/>
            </p:cNvGraphicFramePr>
            <p:nvPr/>
          </p:nvGraphicFramePr>
          <p:xfrm>
            <a:off x="772" y="61"/>
            <a:ext cx="333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0" r:id="rId6" imgW="141605" imgH="141605" progId="Equation.DSMT4">
                    <p:embed/>
                  </p:oleObj>
                </mc:Choice>
                <mc:Fallback>
                  <p:oleObj r:id="rId6" imgW="141605" imgH="141605" progId="Equation.DSMT4">
                    <p:embed/>
                    <p:pic>
                      <p:nvPicPr>
                        <p:cNvPr id="0" name="图片 3134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72" y="61"/>
                          <a:ext cx="333" cy="33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02" name="文本框 10301"/>
          <p:cNvSpPr txBox="1"/>
          <p:nvPr/>
        </p:nvSpPr>
        <p:spPr>
          <a:xfrm>
            <a:off x="6897370" y="4513898"/>
            <a:ext cx="38893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A</a:t>
            </a:r>
          </a:p>
        </p:txBody>
      </p:sp>
      <p:sp>
        <p:nvSpPr>
          <p:cNvPr id="10303" name="文本框 10302"/>
          <p:cNvSpPr txBox="1"/>
          <p:nvPr/>
        </p:nvSpPr>
        <p:spPr>
          <a:xfrm>
            <a:off x="261620" y="876618"/>
            <a:ext cx="83169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问题</a:t>
            </a:r>
            <a:r>
              <a:rPr lang="en-US" altLang="zh-CN" sz="3600" b="1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1.</a:t>
            </a:r>
            <a:r>
              <a:rPr lang="zh-CN" altLang="en-US" sz="3600" b="1">
                <a:latin typeface="+mn-ea"/>
                <a:cs typeface="+mn-ea"/>
              </a:rPr>
              <a:t>无理数能在数轴上表示出来吗？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302" grpId="0"/>
      <p:bldP spid="103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1273" name="组合 11272"/>
          <p:cNvGrpSpPr/>
          <p:nvPr/>
        </p:nvGrpSpPr>
        <p:grpSpPr>
          <a:xfrm>
            <a:off x="781685" y="4121150"/>
            <a:ext cx="7705725" cy="673100"/>
            <a:chOff x="0" y="0"/>
            <a:chExt cx="4854" cy="424"/>
          </a:xfrm>
        </p:grpSpPr>
        <p:sp>
          <p:nvSpPr>
            <p:cNvPr id="11274" name="直接连接符 11273"/>
            <p:cNvSpPr/>
            <p:nvPr/>
          </p:nvSpPr>
          <p:spPr>
            <a:xfrm flipV="1">
              <a:off x="91" y="90"/>
              <a:ext cx="476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75" name="直接连接符 11274"/>
            <p:cNvSpPr/>
            <p:nvPr/>
          </p:nvSpPr>
          <p:spPr>
            <a:xfrm>
              <a:off x="272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6" name="直接连接符 11275"/>
            <p:cNvSpPr/>
            <p:nvPr/>
          </p:nvSpPr>
          <p:spPr>
            <a:xfrm>
              <a:off x="1225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8" name="直接连接符 11277"/>
            <p:cNvSpPr/>
            <p:nvPr/>
          </p:nvSpPr>
          <p:spPr>
            <a:xfrm>
              <a:off x="3130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9" name="直接连接符 11278"/>
            <p:cNvSpPr/>
            <p:nvPr/>
          </p:nvSpPr>
          <p:spPr>
            <a:xfrm>
              <a:off x="4083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80" name="文本框 11279"/>
            <p:cNvSpPr txBox="1"/>
            <p:nvPr/>
          </p:nvSpPr>
          <p:spPr>
            <a:xfrm>
              <a:off x="0" y="136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－</a:t>
              </a: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1281" name="文本框 11280"/>
            <p:cNvSpPr txBox="1"/>
            <p:nvPr/>
          </p:nvSpPr>
          <p:spPr>
            <a:xfrm>
              <a:off x="953" y="136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－</a:t>
              </a: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1282" name="文本框 11281"/>
            <p:cNvSpPr txBox="1"/>
            <p:nvPr/>
          </p:nvSpPr>
          <p:spPr>
            <a:xfrm>
              <a:off x="2041" y="136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11283" name="文本框 11282"/>
            <p:cNvSpPr txBox="1"/>
            <p:nvPr/>
          </p:nvSpPr>
          <p:spPr>
            <a:xfrm>
              <a:off x="2994" y="136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1284" name="文本框 11283"/>
            <p:cNvSpPr txBox="1"/>
            <p:nvPr/>
          </p:nvSpPr>
          <p:spPr>
            <a:xfrm>
              <a:off x="3947" y="136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1277" name="直接连接符 11276"/>
            <p:cNvSpPr/>
            <p:nvPr/>
          </p:nvSpPr>
          <p:spPr>
            <a:xfrm>
              <a:off x="2178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285" name="直接连接符 11284"/>
          <p:cNvSpPr/>
          <p:nvPr/>
        </p:nvSpPr>
        <p:spPr>
          <a:xfrm flipH="1">
            <a:off x="4239260" y="2762250"/>
            <a:ext cx="1511300" cy="1503680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86" name="任意多边形 11285"/>
          <p:cNvSpPr>
            <a:spLocks noChangeAspect="1"/>
          </p:cNvSpPr>
          <p:nvPr/>
        </p:nvSpPr>
        <p:spPr>
          <a:xfrm>
            <a:off x="4239260" y="2654935"/>
            <a:ext cx="2015490" cy="1591945"/>
          </a:xfrm>
          <a:custGeom>
            <a:avLst/>
            <a:gdLst>
              <a:gd name="txL" fmla="*/ 0 w 21600"/>
              <a:gd name="txT" fmla="*/ 0 h 15691"/>
              <a:gd name="txR" fmla="*/ 21600 w 21600"/>
              <a:gd name="txB" fmla="*/ 15691 h 15691"/>
            </a:gdLst>
            <a:ahLst/>
            <a:cxnLst>
              <a:cxn ang="270">
                <a:pos x="15279" y="0"/>
              </a:cxn>
              <a:cxn ang="0">
                <a:pos x="21595" y="15690"/>
              </a:cxn>
              <a:cxn ang="180">
                <a:pos x="0" y="15268"/>
              </a:cxn>
            </a:cxnLst>
            <a:rect l="txL" t="txT" r="txR" b="txB"/>
            <a:pathLst>
              <a:path w="21600" h="15691" fill="none">
                <a:moveTo>
                  <a:pt x="15279" y="0"/>
                </a:moveTo>
                <a:arcTo wR="21600" hR="21600" stAng="-2698762" swAng="2765932"/>
              </a:path>
              <a:path w="21600" h="15691" stroke="0">
                <a:moveTo>
                  <a:pt x="15279" y="0"/>
                </a:moveTo>
                <a:arcTo wR="21600" hR="21600" stAng="-2698762" swAng="2765932"/>
                <a:lnTo>
                  <a:pt x="0" y="15268"/>
                </a:ln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直接连接符 11286"/>
          <p:cNvSpPr/>
          <p:nvPr/>
        </p:nvSpPr>
        <p:spPr>
          <a:xfrm>
            <a:off x="4239260" y="4252278"/>
            <a:ext cx="1511300" cy="0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88" name="直接连接符 11287"/>
          <p:cNvSpPr/>
          <p:nvPr/>
        </p:nvSpPr>
        <p:spPr>
          <a:xfrm flipV="1">
            <a:off x="5750560" y="2743200"/>
            <a:ext cx="0" cy="1512011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1289" name="对象 11288"/>
          <p:cNvGraphicFramePr>
            <a:graphicFrameLocks noChangeAspect="1"/>
          </p:cNvGraphicFramePr>
          <p:nvPr/>
        </p:nvGraphicFramePr>
        <p:xfrm>
          <a:off x="4534535" y="3059431"/>
          <a:ext cx="564515" cy="516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6" imgW="241300" imgH="215900" progId="Equation.3">
                  <p:embed/>
                </p:oleObj>
              </mc:Choice>
              <mc:Fallback>
                <p:oleObj r:id="rId6" imgW="241300" imgH="215900" progId="Equation.3">
                  <p:embed/>
                  <p:pic>
                    <p:nvPicPr>
                      <p:cNvPr id="0" name="图片 313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34535" y="3059431"/>
                        <a:ext cx="564515" cy="5162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90" name="对象 11289"/>
          <p:cNvGraphicFramePr>
            <a:graphicFrameLocks noChangeAspect="1"/>
          </p:cNvGraphicFramePr>
          <p:nvPr/>
        </p:nvGraphicFramePr>
        <p:xfrm>
          <a:off x="5905342" y="4339749"/>
          <a:ext cx="720090" cy="659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8" imgW="241300" imgH="215900" progId="Equation.3">
                  <p:embed/>
                </p:oleObj>
              </mc:Choice>
              <mc:Fallback>
                <p:oleObj r:id="rId8" imgW="241300" imgH="215900" progId="Equation.3">
                  <p:embed/>
                  <p:pic>
                    <p:nvPicPr>
                      <p:cNvPr id="0" name="图片 313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05342" y="4339749"/>
                        <a:ext cx="720090" cy="659765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74000">
                            <a:srgbClr val="FF5050"/>
                          </a:gs>
                        </a:gsLst>
                        <a:lin ang="5400000" scaled="0"/>
                      </a:gra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91" name="组合 11290"/>
          <p:cNvGrpSpPr/>
          <p:nvPr/>
        </p:nvGrpSpPr>
        <p:grpSpPr>
          <a:xfrm>
            <a:off x="1475105" y="4339908"/>
            <a:ext cx="1089025" cy="793750"/>
            <a:chOff x="0" y="2"/>
            <a:chExt cx="686" cy="500"/>
          </a:xfrm>
        </p:grpSpPr>
        <p:graphicFrame>
          <p:nvGraphicFramePr>
            <p:cNvPr id="11292" name="对象 11291"/>
            <p:cNvGraphicFramePr>
              <a:graphicFrameLocks noChangeAspect="1"/>
            </p:cNvGraphicFramePr>
            <p:nvPr/>
          </p:nvGraphicFramePr>
          <p:xfrm>
            <a:off x="17" y="2"/>
            <a:ext cx="669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r:id="rId10" imgW="355600" imgH="215900" progId="Equation.3">
                    <p:embed/>
                  </p:oleObj>
                </mc:Choice>
                <mc:Fallback>
                  <p:oleObj r:id="rId10" imgW="355600" imgH="215900" progId="Equation.3">
                    <p:embed/>
                    <p:pic>
                      <p:nvPicPr>
                        <p:cNvPr id="0" name="图片 3138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7" y="2"/>
                          <a:ext cx="669" cy="415"/>
                        </a:xfrm>
                        <a:prstGeom prst="rect">
                          <a:avLst/>
                        </a:prstGeom>
                        <a:gradFill>
                          <a:gsLst>
                            <a:gs pos="0">
                              <a:srgbClr val="FFFF99"/>
                            </a:gs>
                            <a:gs pos="74000">
                              <a:srgbClr val="FF5050"/>
                            </a:gs>
                          </a:gsLst>
                          <a:lin ang="5400000" scaled="0"/>
                        </a:gra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3" name="文本框 11292"/>
            <p:cNvSpPr txBox="1"/>
            <p:nvPr/>
          </p:nvSpPr>
          <p:spPr>
            <a:xfrm>
              <a:off x="0" y="104"/>
              <a:ext cx="195" cy="3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endParaRPr lang="en-US" altLang="zh-CN" sz="5400" b="1" baseline="30000">
                <a:latin typeface="宋体" panose="02010600030101010101" pitchFamily="2" charset="-122"/>
              </a:endParaRPr>
            </a:p>
          </p:txBody>
        </p:sp>
      </p:grpSp>
      <p:sp>
        <p:nvSpPr>
          <p:cNvPr id="11295" name="文本框 11294"/>
          <p:cNvSpPr txBox="1"/>
          <p:nvPr/>
        </p:nvSpPr>
        <p:spPr>
          <a:xfrm>
            <a:off x="184785" y="863600"/>
            <a:ext cx="77489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/>
            <a:r>
              <a:rPr lang="zh-CN" altLang="en-US" sz="3600" b="1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ea"/>
              </a:rPr>
              <a:t>问题2.</a:t>
            </a:r>
            <a:r>
              <a:rPr lang="zh-CN" altLang="en-US" sz="3600" b="1">
                <a:solidFill>
                  <a:schemeClr val="tx1"/>
                </a:solidFill>
                <a:effectLst/>
                <a:latin typeface="+mn-ea"/>
                <a:cs typeface="+mn-ea"/>
                <a:sym typeface="+mn-ea"/>
              </a:rPr>
              <a:t>你能在数轴上表示出      吗？</a:t>
            </a:r>
          </a:p>
        </p:txBody>
      </p:sp>
      <p:graphicFrame>
        <p:nvGraphicFramePr>
          <p:cNvPr id="11296" name="对象 11295"/>
          <p:cNvGraphicFramePr>
            <a:graphicFrameLocks noChangeAspect="1"/>
          </p:cNvGraphicFramePr>
          <p:nvPr/>
        </p:nvGraphicFramePr>
        <p:xfrm>
          <a:off x="5781993" y="857568"/>
          <a:ext cx="5746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12" imgW="241300" imgH="215900" progId="Equation.3">
                  <p:embed/>
                </p:oleObj>
              </mc:Choice>
              <mc:Fallback>
                <p:oleObj r:id="rId12" imgW="241300" imgH="215900" progId="Equation.3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81993" y="857568"/>
                        <a:ext cx="574675" cy="719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直接连接符 7"/>
          <p:cNvSpPr/>
          <p:nvPr/>
        </p:nvSpPr>
        <p:spPr>
          <a:xfrm>
            <a:off x="4239260" y="2742883"/>
            <a:ext cx="1511300" cy="0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" name="直接连接符 8"/>
          <p:cNvSpPr/>
          <p:nvPr/>
        </p:nvSpPr>
        <p:spPr>
          <a:xfrm flipV="1">
            <a:off x="4239260" y="2734945"/>
            <a:ext cx="0" cy="1512011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66" name="任意多边形 11265"/>
          <p:cNvSpPr>
            <a:spLocks noChangeAspect="1"/>
          </p:cNvSpPr>
          <p:nvPr/>
        </p:nvSpPr>
        <p:spPr>
          <a:xfrm>
            <a:off x="2150110" y="1996440"/>
            <a:ext cx="4105275" cy="2274570"/>
          </a:xfrm>
          <a:custGeom>
            <a:avLst/>
            <a:gdLst>
              <a:gd name="txL" fmla="*/ 0 w 43200"/>
              <a:gd name="txT" fmla="*/ 0 h 22023"/>
              <a:gd name="txR" fmla="*/ 43200 w 43200"/>
              <a:gd name="txB" fmla="*/ 22023 h 22023"/>
            </a:gdLst>
            <a:ahLst/>
            <a:cxnLst>
              <a:cxn ang="180">
                <a:pos x="0" y="21579"/>
              </a:cxn>
              <a:cxn ang="0">
                <a:pos x="43195" y="22022"/>
              </a:cxn>
              <a:cxn ang="90">
                <a:pos x="21600" y="21600"/>
              </a:cxn>
            </a:cxnLst>
            <a:rect l="txL" t="txT" r="txR" b="txB"/>
            <a:pathLst>
              <a:path w="43200" h="22023" fill="none">
                <a:moveTo>
                  <a:pt x="0" y="21579"/>
                </a:moveTo>
                <a:arcTo wR="21600" hR="21600" stAng="-10796658" swAng="10863828"/>
              </a:path>
              <a:path w="43200" h="22023" stroke="0">
                <a:moveTo>
                  <a:pt x="0" y="21579"/>
                </a:moveTo>
                <a:arcTo wR="21600" hR="21600" stAng="-10796658" swAng="10863828"/>
                <a:lnTo>
                  <a:pt x="21600" y="21600"/>
                </a:ln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0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094105" y="5587365"/>
          <a:ext cx="6369050" cy="61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r:id="rId14" imgW="2349500" imgH="228600" progId="Equation.KSEE3">
                  <p:embed/>
                </p:oleObj>
              </mc:Choice>
              <mc:Fallback>
                <p:oleObj r:id="rId14" imgW="2349500" imgH="2286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94105" y="5587365"/>
                        <a:ext cx="6369050" cy="612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0252" name="组合 10251"/>
          <p:cNvGrpSpPr/>
          <p:nvPr/>
        </p:nvGrpSpPr>
        <p:grpSpPr>
          <a:xfrm>
            <a:off x="1583690" y="3104515"/>
            <a:ext cx="7561263" cy="685800"/>
            <a:chOff x="0" y="0"/>
            <a:chExt cx="4763" cy="432"/>
          </a:xfrm>
        </p:grpSpPr>
        <p:sp>
          <p:nvSpPr>
            <p:cNvPr id="10256" name="直接连接符 10255"/>
            <p:cNvSpPr/>
            <p:nvPr/>
          </p:nvSpPr>
          <p:spPr>
            <a:xfrm>
              <a:off x="2087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3" name="直接连接符 10252"/>
            <p:cNvSpPr/>
            <p:nvPr/>
          </p:nvSpPr>
          <p:spPr>
            <a:xfrm flipV="1">
              <a:off x="0" y="98"/>
              <a:ext cx="476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254" name="直接连接符 10253"/>
            <p:cNvSpPr/>
            <p:nvPr/>
          </p:nvSpPr>
          <p:spPr>
            <a:xfrm>
              <a:off x="181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5" name="直接连接符 10254"/>
            <p:cNvSpPr/>
            <p:nvPr/>
          </p:nvSpPr>
          <p:spPr>
            <a:xfrm>
              <a:off x="1134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7" name="直接连接符 10256"/>
            <p:cNvSpPr/>
            <p:nvPr/>
          </p:nvSpPr>
          <p:spPr>
            <a:xfrm>
              <a:off x="3039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8" name="直接连接符 10257"/>
            <p:cNvSpPr/>
            <p:nvPr/>
          </p:nvSpPr>
          <p:spPr>
            <a:xfrm>
              <a:off x="3992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9" name="文本框 10258"/>
            <p:cNvSpPr txBox="1"/>
            <p:nvPr/>
          </p:nvSpPr>
          <p:spPr>
            <a:xfrm>
              <a:off x="0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-4</a:t>
              </a:r>
            </a:p>
          </p:txBody>
        </p:sp>
        <p:sp>
          <p:nvSpPr>
            <p:cNvPr id="10260" name="文本框 10259"/>
            <p:cNvSpPr txBox="1"/>
            <p:nvPr/>
          </p:nvSpPr>
          <p:spPr>
            <a:xfrm>
              <a:off x="95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-2</a:t>
              </a:r>
            </a:p>
          </p:txBody>
        </p:sp>
        <p:sp>
          <p:nvSpPr>
            <p:cNvPr id="10261" name="文本框 10260"/>
            <p:cNvSpPr txBox="1"/>
            <p:nvPr/>
          </p:nvSpPr>
          <p:spPr>
            <a:xfrm>
              <a:off x="1950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10262" name="文本框 10261"/>
            <p:cNvSpPr txBox="1"/>
            <p:nvPr/>
          </p:nvSpPr>
          <p:spPr>
            <a:xfrm>
              <a:off x="2449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0263" name="文本框 10262"/>
            <p:cNvSpPr txBox="1"/>
            <p:nvPr/>
          </p:nvSpPr>
          <p:spPr>
            <a:xfrm>
              <a:off x="2948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0264" name="直接连接符 10263"/>
            <p:cNvSpPr/>
            <p:nvPr/>
          </p:nvSpPr>
          <p:spPr>
            <a:xfrm>
              <a:off x="2572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5" name="直接连接符 10264"/>
            <p:cNvSpPr/>
            <p:nvPr/>
          </p:nvSpPr>
          <p:spPr>
            <a:xfrm>
              <a:off x="3517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6" name="直接连接符 10265"/>
            <p:cNvSpPr/>
            <p:nvPr/>
          </p:nvSpPr>
          <p:spPr>
            <a:xfrm>
              <a:off x="1617" y="8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7" name="直接连接符 10266"/>
            <p:cNvSpPr/>
            <p:nvPr/>
          </p:nvSpPr>
          <p:spPr>
            <a:xfrm>
              <a:off x="672" y="0"/>
              <a:ext cx="0" cy="9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68" name="文本框 10267"/>
            <p:cNvSpPr txBox="1"/>
            <p:nvPr/>
          </p:nvSpPr>
          <p:spPr>
            <a:xfrm>
              <a:off x="340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10269" name="文本框 10268"/>
            <p:cNvSpPr txBox="1"/>
            <p:nvPr/>
          </p:nvSpPr>
          <p:spPr>
            <a:xfrm>
              <a:off x="3872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0270" name="文本框 10269"/>
            <p:cNvSpPr txBox="1"/>
            <p:nvPr/>
          </p:nvSpPr>
          <p:spPr>
            <a:xfrm>
              <a:off x="1496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-1</a:t>
              </a:r>
            </a:p>
          </p:txBody>
        </p:sp>
        <p:sp>
          <p:nvSpPr>
            <p:cNvPr id="10271" name="文本框 10270"/>
            <p:cNvSpPr txBox="1"/>
            <p:nvPr/>
          </p:nvSpPr>
          <p:spPr>
            <a:xfrm>
              <a:off x="499" y="144"/>
              <a:ext cx="45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</a:rPr>
                <a:t>-3</a:t>
              </a:r>
            </a:p>
          </p:txBody>
        </p:sp>
      </p:grpSp>
      <p:graphicFrame>
        <p:nvGraphicFramePr>
          <p:cNvPr id="8" name="对象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554220" y="2530187"/>
          <a:ext cx="216535" cy="575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r:id="rId6" imgW="152400" imgH="405765" progId="Equation.KSEE3">
                  <p:embed/>
                </p:oleObj>
              </mc:Choice>
              <mc:Fallback>
                <p:oleObj r:id="rId6" imgW="152400" imgH="405765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4220" y="2530187"/>
                        <a:ext cx="216535" cy="575945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83000">
                            <a:srgbClr val="FF7C80"/>
                          </a:gs>
                        </a:gsLst>
                        <a:lin ang="5400000" scaled="0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椭圆 8"/>
          <p:cNvSpPr/>
          <p:nvPr/>
        </p:nvSpPr>
        <p:spPr>
          <a:xfrm>
            <a:off x="6593840" y="3172460"/>
            <a:ext cx="136525" cy="13652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132080" y="951865"/>
            <a:ext cx="1165796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ea"/>
              </a:rPr>
              <a:t>问题</a:t>
            </a:r>
            <a:r>
              <a:rPr lang="en-US" altLang="zh-CN" sz="3600" b="1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ea"/>
              </a:rPr>
              <a:t>3.</a:t>
            </a:r>
            <a:r>
              <a:rPr lang="zh-CN" altLang="en-US" sz="3600" b="1">
                <a:latin typeface="+mn-ea"/>
                <a:cs typeface="+mn-ea"/>
              </a:rPr>
              <a:t>如果将所有有理数都标到数轴上，那么数轴填满吗？</a:t>
            </a:r>
          </a:p>
        </p:txBody>
      </p:sp>
      <p:sp>
        <p:nvSpPr>
          <p:cNvPr id="12313" name="文本框 12312"/>
          <p:cNvSpPr txBox="1"/>
          <p:nvPr/>
        </p:nvSpPr>
        <p:spPr>
          <a:xfrm>
            <a:off x="1064895" y="4634865"/>
            <a:ext cx="7920038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2800" b="1">
                <a:sym typeface="+mn-ea"/>
              </a:rPr>
              <a:t>每一个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实数</a:t>
            </a:r>
            <a:r>
              <a:rPr lang="zh-CN" altLang="en-US" sz="2800" b="1">
                <a:sym typeface="+mn-ea"/>
              </a:rPr>
              <a:t>都可以用数轴上的一个点来表示；</a:t>
            </a:r>
          </a:p>
        </p:txBody>
      </p:sp>
      <p:sp>
        <p:nvSpPr>
          <p:cNvPr id="12317" name="文本框 12316"/>
          <p:cNvSpPr txBox="1"/>
          <p:nvPr/>
        </p:nvSpPr>
        <p:spPr>
          <a:xfrm>
            <a:off x="1064895" y="4192905"/>
            <a:ext cx="79197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Arial" panose="020B0604020202020204" pitchFamily="34" charset="0"/>
              </a:rPr>
              <a:t>数轴上的点有些表示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有理数</a:t>
            </a:r>
            <a:r>
              <a:rPr lang="zh-CN" altLang="en-US" sz="2800" b="1">
                <a:solidFill>
                  <a:schemeClr val="tx1"/>
                </a:solidFill>
                <a:latin typeface="Arial" panose="020B0604020202020204" pitchFamily="34" charset="0"/>
              </a:rPr>
              <a:t>，有些表示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无理数</a:t>
            </a:r>
            <a:r>
              <a:rPr lang="en-US" altLang="zh-CN" sz="2800" b="1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grpSp>
        <p:nvGrpSpPr>
          <p:cNvPr id="10242" name="组合 10241"/>
          <p:cNvGrpSpPr/>
          <p:nvPr/>
        </p:nvGrpSpPr>
        <p:grpSpPr>
          <a:xfrm>
            <a:off x="6912928" y="2396490"/>
            <a:ext cx="819150" cy="877888"/>
            <a:chOff x="0" y="0"/>
            <a:chExt cx="516" cy="553"/>
          </a:xfrm>
        </p:grpSpPr>
        <p:sp>
          <p:nvSpPr>
            <p:cNvPr id="10243" name="椭圆 10242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4" name="椭圆 10243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2" name="组合 10271"/>
          <p:cNvGrpSpPr/>
          <p:nvPr/>
        </p:nvGrpSpPr>
        <p:grpSpPr>
          <a:xfrm>
            <a:off x="4512628" y="2396490"/>
            <a:ext cx="819150" cy="877888"/>
            <a:chOff x="0" y="0"/>
            <a:chExt cx="516" cy="553"/>
          </a:xfrm>
        </p:grpSpPr>
        <p:sp>
          <p:nvSpPr>
            <p:cNvPr id="10273" name="椭圆 10272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椭圆 10273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5" name="组合 10274"/>
          <p:cNvGrpSpPr/>
          <p:nvPr/>
        </p:nvGrpSpPr>
        <p:grpSpPr>
          <a:xfrm rot="4575575">
            <a:off x="4780915" y="2386965"/>
            <a:ext cx="819150" cy="877888"/>
            <a:chOff x="0" y="0"/>
            <a:chExt cx="516" cy="553"/>
          </a:xfrm>
        </p:grpSpPr>
        <p:sp>
          <p:nvSpPr>
            <p:cNvPr id="10276" name="椭圆 10275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7" name="椭圆 10276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8" name="组合 10277"/>
          <p:cNvGrpSpPr/>
          <p:nvPr/>
        </p:nvGrpSpPr>
        <p:grpSpPr>
          <a:xfrm rot="6322622">
            <a:off x="5055553" y="2391728"/>
            <a:ext cx="819150" cy="877887"/>
            <a:chOff x="0" y="0"/>
            <a:chExt cx="516" cy="553"/>
          </a:xfrm>
        </p:grpSpPr>
        <p:sp>
          <p:nvSpPr>
            <p:cNvPr id="10279" name="椭圆 10278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0" name="椭圆 10279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1" name="组合 10280"/>
          <p:cNvGrpSpPr/>
          <p:nvPr/>
        </p:nvGrpSpPr>
        <p:grpSpPr>
          <a:xfrm rot="9437661">
            <a:off x="5298440" y="2391728"/>
            <a:ext cx="819150" cy="877887"/>
            <a:chOff x="0" y="0"/>
            <a:chExt cx="516" cy="553"/>
          </a:xfrm>
        </p:grpSpPr>
        <p:sp>
          <p:nvSpPr>
            <p:cNvPr id="10282" name="椭圆 10281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3" name="椭圆 10282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4" name="组合 10283"/>
          <p:cNvGrpSpPr/>
          <p:nvPr/>
        </p:nvGrpSpPr>
        <p:grpSpPr>
          <a:xfrm rot="10800000">
            <a:off x="5560378" y="2366328"/>
            <a:ext cx="819150" cy="877887"/>
            <a:chOff x="0" y="0"/>
            <a:chExt cx="516" cy="553"/>
          </a:xfrm>
        </p:grpSpPr>
        <p:sp>
          <p:nvSpPr>
            <p:cNvPr id="10285" name="椭圆 10284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6" name="椭圆 10285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7" name="组合 10286"/>
          <p:cNvGrpSpPr/>
          <p:nvPr/>
        </p:nvGrpSpPr>
        <p:grpSpPr>
          <a:xfrm rot="12496386">
            <a:off x="5836603" y="2388553"/>
            <a:ext cx="819150" cy="877887"/>
            <a:chOff x="0" y="0"/>
            <a:chExt cx="516" cy="553"/>
          </a:xfrm>
        </p:grpSpPr>
        <p:sp>
          <p:nvSpPr>
            <p:cNvPr id="10288" name="椭圆 10287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椭圆 10288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0" name="组合 10289"/>
          <p:cNvGrpSpPr/>
          <p:nvPr/>
        </p:nvGrpSpPr>
        <p:grpSpPr>
          <a:xfrm rot="14306305">
            <a:off x="6076315" y="2396490"/>
            <a:ext cx="819150" cy="877888"/>
            <a:chOff x="0" y="0"/>
            <a:chExt cx="516" cy="553"/>
          </a:xfrm>
        </p:grpSpPr>
        <p:sp>
          <p:nvSpPr>
            <p:cNvPr id="10291" name="椭圆 10290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椭圆 10291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3" name="组合 10292"/>
          <p:cNvGrpSpPr/>
          <p:nvPr/>
        </p:nvGrpSpPr>
        <p:grpSpPr>
          <a:xfrm rot="-6126432">
            <a:off x="6350953" y="2401253"/>
            <a:ext cx="819150" cy="877887"/>
            <a:chOff x="0" y="0"/>
            <a:chExt cx="516" cy="553"/>
          </a:xfrm>
        </p:grpSpPr>
        <p:sp>
          <p:nvSpPr>
            <p:cNvPr id="10294" name="椭圆 10293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5" name="椭圆 10294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6" name="组合 10295"/>
          <p:cNvGrpSpPr/>
          <p:nvPr/>
        </p:nvGrpSpPr>
        <p:grpSpPr>
          <a:xfrm rot="-4383958">
            <a:off x="6627178" y="2401253"/>
            <a:ext cx="819150" cy="877887"/>
            <a:chOff x="0" y="0"/>
            <a:chExt cx="516" cy="553"/>
          </a:xfrm>
        </p:grpSpPr>
        <p:sp>
          <p:nvSpPr>
            <p:cNvPr id="10297" name="椭圆 10296"/>
            <p:cNvSpPr/>
            <p:nvPr/>
          </p:nvSpPr>
          <p:spPr>
            <a:xfrm>
              <a:off x="0" y="0"/>
              <a:ext cx="516" cy="531"/>
            </a:xfrm>
            <a:prstGeom prst="ellipse">
              <a:avLst/>
            </a:prstGeom>
            <a:solidFill>
              <a:srgbClr val="FF5050">
                <a:alpha val="72000"/>
              </a:srgbClr>
            </a:solidFill>
            <a:ln w="158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8" name="椭圆 10297"/>
            <p:cNvSpPr/>
            <p:nvPr/>
          </p:nvSpPr>
          <p:spPr>
            <a:xfrm>
              <a:off x="218" y="508"/>
              <a:ext cx="45" cy="45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10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825115" y="2528253"/>
          <a:ext cx="378594" cy="57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r:id="rId8" imgW="266700" imgH="405765" progId="Equation.KSEE3">
                  <p:embed/>
                </p:oleObj>
              </mc:Choice>
              <mc:Fallback>
                <p:oleObj r:id="rId8" imgW="266700" imgH="405765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25115" y="2528253"/>
                        <a:ext cx="378594" cy="576004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83000">
                            <a:srgbClr val="FF7C80"/>
                          </a:gs>
                        </a:gsLst>
                        <a:lin ang="5400000" scaled="0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椭圆 11"/>
          <p:cNvSpPr/>
          <p:nvPr/>
        </p:nvSpPr>
        <p:spPr>
          <a:xfrm>
            <a:off x="2945765" y="3170555"/>
            <a:ext cx="136525" cy="13652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3" name="对象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167245" y="2788285"/>
          <a:ext cx="344170" cy="316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r:id="rId10" imgW="152400" imgH="139700" progId="Equation.KSEE3">
                  <p:embed/>
                </p:oleObj>
              </mc:Choice>
              <mc:Fallback>
                <p:oleObj r:id="rId10" imgW="152400" imgH="1397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67245" y="2788285"/>
                        <a:ext cx="344170" cy="316230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83000">
                            <a:srgbClr val="FF7C80"/>
                          </a:gs>
                        </a:gsLst>
                        <a:lin ang="5400000" scaled="0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椭圆 14"/>
          <p:cNvSpPr/>
          <p:nvPr/>
        </p:nvSpPr>
        <p:spPr>
          <a:xfrm>
            <a:off x="7253605" y="3170555"/>
            <a:ext cx="136525" cy="13652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5" name="直接连接符 11284"/>
          <p:cNvSpPr/>
          <p:nvPr/>
        </p:nvSpPr>
        <p:spPr>
          <a:xfrm flipH="1">
            <a:off x="4911725" y="2493010"/>
            <a:ext cx="756006" cy="756006"/>
          </a:xfrm>
          <a:prstGeom prst="line">
            <a:avLst/>
          </a:prstGeom>
          <a:ln w="38100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86" name="任意多边形 11285"/>
          <p:cNvSpPr>
            <a:spLocks noChangeAspect="1"/>
          </p:cNvSpPr>
          <p:nvPr/>
        </p:nvSpPr>
        <p:spPr>
          <a:xfrm>
            <a:off x="4917440" y="2472690"/>
            <a:ext cx="1021715" cy="807085"/>
          </a:xfrm>
          <a:custGeom>
            <a:avLst/>
            <a:gdLst>
              <a:gd name="txL" fmla="*/ 0 w 21600"/>
              <a:gd name="txT" fmla="*/ 0 h 15691"/>
              <a:gd name="txR" fmla="*/ 21600 w 21600"/>
              <a:gd name="txB" fmla="*/ 15691 h 15691"/>
            </a:gdLst>
            <a:ahLst/>
            <a:cxnLst>
              <a:cxn ang="270">
                <a:pos x="15279" y="0"/>
              </a:cxn>
              <a:cxn ang="0">
                <a:pos x="21595" y="15690"/>
              </a:cxn>
              <a:cxn ang="180">
                <a:pos x="0" y="15268"/>
              </a:cxn>
            </a:cxnLst>
            <a:rect l="txL" t="txT" r="txR" b="txB"/>
            <a:pathLst>
              <a:path w="21600" h="15691" fill="none">
                <a:moveTo>
                  <a:pt x="15279" y="0"/>
                </a:moveTo>
                <a:arcTo wR="21600" hR="21600" stAng="-2698762" swAng="2765932"/>
              </a:path>
              <a:path w="21600" h="15691" stroke="0">
                <a:moveTo>
                  <a:pt x="15279" y="0"/>
                </a:moveTo>
                <a:arcTo wR="21600" hR="21600" stAng="-2698762" swAng="2765932"/>
                <a:lnTo>
                  <a:pt x="0" y="15268"/>
                </a:ln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直接连接符 11286"/>
          <p:cNvSpPr/>
          <p:nvPr/>
        </p:nvSpPr>
        <p:spPr>
          <a:xfrm>
            <a:off x="4911725" y="3244533"/>
            <a:ext cx="756006" cy="0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88" name="直接连接符 11287"/>
          <p:cNvSpPr/>
          <p:nvPr/>
        </p:nvSpPr>
        <p:spPr>
          <a:xfrm flipV="1">
            <a:off x="5666740" y="2480310"/>
            <a:ext cx="0" cy="756006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1289" name="对象 11288"/>
          <p:cNvGraphicFramePr>
            <a:graphicFrameLocks noChangeAspect="1"/>
          </p:cNvGraphicFramePr>
          <p:nvPr/>
        </p:nvGraphicFramePr>
        <p:xfrm>
          <a:off x="5007610" y="2588261"/>
          <a:ext cx="564515" cy="516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r:id="rId12" imgW="241300" imgH="215900" progId="Equation.3">
                  <p:embed/>
                </p:oleObj>
              </mc:Choice>
              <mc:Fallback>
                <p:oleObj r:id="rId12" imgW="241300" imgH="215900" progId="Equation.3">
                  <p:embed/>
                  <p:pic>
                    <p:nvPicPr>
                      <p:cNvPr id="0" name="图片 313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07610" y="2588261"/>
                        <a:ext cx="564515" cy="51625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90000"/>
                          <a:alpha val="70000"/>
                        </a:schemeClr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直接连接符 15"/>
          <p:cNvSpPr/>
          <p:nvPr/>
        </p:nvSpPr>
        <p:spPr>
          <a:xfrm>
            <a:off x="4911725" y="2479993"/>
            <a:ext cx="756006" cy="0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" name="直接连接符 16"/>
          <p:cNvSpPr/>
          <p:nvPr/>
        </p:nvSpPr>
        <p:spPr>
          <a:xfrm flipV="1">
            <a:off x="4911725" y="2472055"/>
            <a:ext cx="0" cy="756006"/>
          </a:xfrm>
          <a:prstGeom prst="line">
            <a:avLst/>
          </a:prstGeom>
          <a:ln w="38100" cap="flat" cmpd="sng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8" name="对象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53723" y="3371215"/>
          <a:ext cx="54546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r:id="rId14" imgW="241300" imgH="215900" progId="Equation.KSEE3">
                  <p:embed/>
                </p:oleObj>
              </mc:Choice>
              <mc:Fallback>
                <p:oleObj r:id="rId14" imgW="241300" imgH="2159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53723" y="3371215"/>
                        <a:ext cx="545465" cy="488950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83000">
                            <a:srgbClr val="FF7C80"/>
                          </a:gs>
                        </a:gsLst>
                        <a:lin ang="5400000" scaled="0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椭圆 19"/>
          <p:cNvSpPr/>
          <p:nvPr/>
        </p:nvSpPr>
        <p:spPr>
          <a:xfrm>
            <a:off x="5860415" y="3191510"/>
            <a:ext cx="136525" cy="13652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6" name="任意多边形 11265"/>
          <p:cNvSpPr>
            <a:spLocks noChangeAspect="1"/>
          </p:cNvSpPr>
          <p:nvPr/>
        </p:nvSpPr>
        <p:spPr>
          <a:xfrm>
            <a:off x="3959225" y="2157095"/>
            <a:ext cx="1970405" cy="1092200"/>
          </a:xfrm>
          <a:custGeom>
            <a:avLst/>
            <a:gdLst>
              <a:gd name="txL" fmla="*/ 0 w 43200"/>
              <a:gd name="txT" fmla="*/ 0 h 22023"/>
              <a:gd name="txR" fmla="*/ 43200 w 43200"/>
              <a:gd name="txB" fmla="*/ 22023 h 22023"/>
            </a:gdLst>
            <a:ahLst/>
            <a:cxnLst>
              <a:cxn ang="180">
                <a:pos x="0" y="21579"/>
              </a:cxn>
              <a:cxn ang="0">
                <a:pos x="43195" y="22022"/>
              </a:cxn>
              <a:cxn ang="90">
                <a:pos x="21600" y="21600"/>
              </a:cxn>
            </a:cxnLst>
            <a:rect l="txL" t="txT" r="txR" b="txB"/>
            <a:pathLst>
              <a:path w="43200" h="22023" fill="none">
                <a:moveTo>
                  <a:pt x="0" y="21579"/>
                </a:moveTo>
                <a:arcTo wR="21600" hR="21600" stAng="-10796658" swAng="10863828"/>
              </a:path>
              <a:path w="43200" h="22023" stroke="0">
                <a:moveTo>
                  <a:pt x="0" y="21579"/>
                </a:moveTo>
                <a:arcTo wR="21600" hR="21600" stAng="-10796658" swAng="10863828"/>
                <a:lnTo>
                  <a:pt x="21600" y="21600"/>
                </a:ln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1" name="对象 2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569971" y="3371215"/>
          <a:ext cx="80391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r:id="rId16" imgW="355600" imgH="215900" progId="Equation.KSEE3">
                  <p:embed/>
                </p:oleObj>
              </mc:Choice>
              <mc:Fallback>
                <p:oleObj r:id="rId16" imgW="355600" imgH="2159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569971" y="3371215"/>
                        <a:ext cx="803910" cy="488950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rgbClr val="FFFF99"/>
                          </a:gs>
                          <a:gs pos="83000">
                            <a:srgbClr val="FF7C80"/>
                          </a:gs>
                        </a:gsLst>
                        <a:lin ang="5400000" scaled="0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椭圆 22"/>
          <p:cNvSpPr/>
          <p:nvPr/>
        </p:nvSpPr>
        <p:spPr>
          <a:xfrm>
            <a:off x="3905885" y="3191510"/>
            <a:ext cx="136525" cy="13652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64895" y="5162550"/>
            <a:ext cx="7920038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2800" b="1">
                <a:sym typeface="+mn-ea"/>
              </a:rPr>
              <a:t>反过来，数轴上的每一点都表示一个实数。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80440" y="5769928"/>
            <a:ext cx="7920038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4000" b="1">
                <a:solidFill>
                  <a:srgbClr val="0000FF"/>
                </a:solidFill>
                <a:latin typeface="+mn-ea"/>
                <a:sym typeface="+mn-ea"/>
              </a:rPr>
              <a:t>实数和数轴上的点是</a:t>
            </a:r>
            <a:r>
              <a:rPr lang="zh-CN" altLang="en-US" sz="40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sym typeface="+mn-ea"/>
              </a:rPr>
              <a:t>一一对应</a:t>
            </a:r>
            <a:r>
              <a:rPr lang="zh-CN" altLang="en-US" sz="4000" b="1">
                <a:solidFill>
                  <a:srgbClr val="0000FF"/>
                </a:solidFill>
                <a:latin typeface="+mn-ea"/>
                <a:sym typeface="+mn-ea"/>
              </a:rPr>
              <a:t>的</a:t>
            </a:r>
            <a:r>
              <a:rPr lang="zh-CN" altLang="en-US" sz="2800" b="1">
                <a:solidFill>
                  <a:srgbClr val="0000FF"/>
                </a:solidFill>
                <a:sym typeface="+mn-ea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000"/>
                            </p:stCondLst>
                            <p:childTnLst>
                              <p:par>
                                <p:cTn id="2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1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6" dur="8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7" dur="8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8" dur="8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4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0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1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  <p:bldP spid="9" grpId="4" bldLvl="0" animBg="1"/>
      <p:bldP spid="12294" grpId="0"/>
      <p:bldP spid="12313" grpId="0" bldLvl="0" animBg="1"/>
      <p:bldP spid="12317" grpId="0" bldLvl="0" animBg="1"/>
      <p:bldP spid="12" grpId="0" animBg="1"/>
      <p:bldP spid="12" grpId="1" animBg="1"/>
      <p:bldP spid="12" grpId="2" animBg="1"/>
      <p:bldP spid="12" grpId="3" animBg="1"/>
      <p:bldP spid="12" grpId="4" bldLvl="0" animBg="1"/>
      <p:bldP spid="15" grpId="0" animBg="1"/>
      <p:bldP spid="15" grpId="1" animBg="1"/>
      <p:bldP spid="15" grpId="2" animBg="1"/>
      <p:bldP spid="15" grpId="3" animBg="1"/>
      <p:bldP spid="15" grpId="4" bldLvl="0" animBg="1"/>
      <p:bldP spid="11286" grpId="0" bldLvl="0" animBg="1"/>
      <p:bldP spid="20" grpId="0" animBg="1"/>
      <p:bldP spid="20" grpId="1" animBg="1"/>
      <p:bldP spid="20" grpId="2" animBg="1"/>
      <p:bldP spid="20" grpId="3" animBg="1"/>
      <p:bldP spid="20" grpId="4" bldLvl="0" animBg="1"/>
      <p:bldP spid="11266" grpId="0" bldLvl="0" animBg="1"/>
      <p:bldP spid="23" grpId="0" animBg="1"/>
      <p:bldP spid="23" grpId="1" animBg="1"/>
      <p:bldP spid="23" grpId="2" animBg="1"/>
      <p:bldP spid="23" grpId="3" animBg="1"/>
      <p:bldP spid="23" grpId="4" bldLvl="0" animBg="1"/>
      <p:bldP spid="24" grpId="0" bldLvl="0" animBg="1"/>
      <p:bldP spid="2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55452" y="622166"/>
            <a:ext cx="11625943" cy="2584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  <a:cs typeface="+mn-ea"/>
              </a:rPr>
              <a:t>例：如</a:t>
            </a:r>
            <a:r>
              <a:rPr lang="zh-CN" altLang="en-US" sz="3600" b="1" dirty="0">
                <a:latin typeface="+mn-ea"/>
                <a:cs typeface="+mn-ea"/>
              </a:rPr>
              <a:t>图所示，数轴上A，B两点表示的数分别</a:t>
            </a:r>
            <a:r>
              <a:rPr lang="zh-CN" altLang="en-US" sz="3600" b="1" dirty="0" smtClean="0">
                <a:latin typeface="+mn-ea"/>
                <a:cs typeface="+mn-ea"/>
              </a:rPr>
              <a:t>为     和</a:t>
            </a:r>
            <a:r>
              <a:rPr lang="zh-CN" altLang="en-US" sz="3600" b="1" dirty="0">
                <a:latin typeface="+mn-ea"/>
                <a:cs typeface="+mn-ea"/>
              </a:rPr>
              <a:t>5.1，则A，B两点之间表示整数的点共有(　　)</a:t>
            </a:r>
          </a:p>
          <a:p>
            <a:pPr indent="266700">
              <a:lnSpc>
                <a:spcPct val="150000"/>
              </a:lnSpc>
            </a:pPr>
            <a:r>
              <a:rPr lang="zh-CN" altLang="en-US" sz="3600" b="1" dirty="0">
                <a:latin typeface="+mn-ea"/>
                <a:cs typeface="+mn-ea"/>
              </a:rPr>
              <a:t>A．6个  B．5个  C．4个  D．3个</a:t>
            </a:r>
          </a:p>
        </p:txBody>
      </p:sp>
      <p:graphicFrame>
        <p:nvGraphicFramePr>
          <p:cNvPr id="7" name="对象 1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10324602" y="1041312"/>
          <a:ext cx="75247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r:id="rId5" imgW="7620000" imgH="5181600" progId="Equation.3">
                  <p:embed/>
                </p:oleObj>
              </mc:Choice>
              <mc:Fallback>
                <p:oleObj r:id="rId5" imgW="7620000" imgH="5181600" progId="Equation.3">
                  <p:embed/>
                  <p:pic>
                    <p:nvPicPr>
                      <p:cNvPr id="0" name="图片 14336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24602" y="1041312"/>
                        <a:ext cx="752475" cy="512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-21474826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71836" y="3561308"/>
            <a:ext cx="436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8862695" y="1690370"/>
            <a:ext cx="599440" cy="6451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C</a:t>
            </a:r>
          </a:p>
        </p:txBody>
      </p:sp>
      <p:sp>
        <p:nvSpPr>
          <p:cNvPr id="11" name="文本框 99"/>
          <p:cNvSpPr txBox="1">
            <a:spLocks noChangeArrowheads="1"/>
          </p:cNvSpPr>
          <p:nvPr/>
        </p:nvSpPr>
        <p:spPr bwMode="auto">
          <a:xfrm>
            <a:off x="107858" y="4646297"/>
            <a:ext cx="12012387" cy="7372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269999"/>
            </a:solidFill>
            <a:rou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知识点拨：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数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轴上的点与实数一一对应，结合数轴分析，可轻松得出结论。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iSlíďè"/>
          <p:cNvSpPr txBox="1"/>
          <p:nvPr/>
        </p:nvSpPr>
        <p:spPr bwMode="auto">
          <a:xfrm>
            <a:off x="-7620" y="842010"/>
            <a:ext cx="5045710" cy="671195"/>
          </a:xfrm>
          <a:prstGeom prst="rect">
            <a:avLst/>
          </a:prstGeom>
          <a:solidFill>
            <a:srgbClr val="2F5051"/>
          </a:solidFill>
          <a:ln>
            <a:noFill/>
          </a:ln>
        </p:spPr>
        <p:txBody>
          <a:bodyPr wrap="none" lIns="90000" rIns="90000">
            <a:no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3600" b="1" dirty="0" smtClean="0"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zihun58hao-chuangzhonghei" panose="00000500000000000000" pitchFamily="2" charset="-122"/>
              </a:rPr>
              <a:t>探究</a:t>
            </a:r>
            <a:r>
              <a:rPr lang="en-US" altLang="zh-CN" sz="3600" b="1" dirty="0" smtClean="0"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zihun58hao-chuangzhonghei" panose="00000500000000000000" pitchFamily="2" charset="-122"/>
              </a:rPr>
              <a:t>---</a:t>
            </a:r>
            <a:r>
              <a:rPr lang="zh-CN" altLang="en-US" sz="3600" b="1" dirty="0" smtClean="0"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zihun58hao-chuangzhonghei" panose="00000500000000000000" pitchFamily="2" charset="-122"/>
              </a:rPr>
              <a:t>实数的大小比较</a:t>
            </a:r>
            <a:endParaRPr lang="zh-CN" altLang="en-US" sz="3600" b="1" dirty="0"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  <a:sym typeface="zihun58hao-chuangzhonghei" panose="00000500000000000000" pitchFamily="2" charset="-122"/>
            </a:endParaRPr>
          </a:p>
        </p:txBody>
      </p:sp>
      <p:sp>
        <p:nvSpPr>
          <p:cNvPr id="8" name="文本框 110599"/>
          <p:cNvSpPr txBox="1">
            <a:spLocks noChangeArrowheads="1"/>
          </p:cNvSpPr>
          <p:nvPr/>
        </p:nvSpPr>
        <p:spPr bwMode="auto">
          <a:xfrm>
            <a:off x="168275" y="1469390"/>
            <a:ext cx="11490325" cy="13093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3600" b="1" dirty="0">
                <a:latin typeface="+mn-ea"/>
                <a:cs typeface="+mn-ea"/>
              </a:rPr>
              <a:t>与有理数规定的大小一样，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数轴上右边的点表示的实数比左边的点表示的实数大。</a:t>
            </a:r>
            <a:endParaRPr lang="en-US" altLang="zh-CN" sz="3600" b="1" dirty="0">
              <a:latin typeface="+mn-ea"/>
              <a:cs typeface="+mn-ea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2070780" y="2828751"/>
            <a:ext cx="5257800" cy="939802"/>
            <a:chOff x="1296" y="2812"/>
            <a:chExt cx="3312" cy="592"/>
          </a:xfrm>
        </p:grpSpPr>
        <p:sp>
          <p:nvSpPr>
            <p:cNvPr id="10" name="直接连接符 110601"/>
            <p:cNvSpPr>
              <a:spLocks noChangeShapeType="1"/>
            </p:cNvSpPr>
            <p:nvPr/>
          </p:nvSpPr>
          <p:spPr bwMode="auto">
            <a:xfrm flipV="1">
              <a:off x="2880" y="3062"/>
              <a:ext cx="0" cy="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 rot="10800000"/>
            <a:lstStyle/>
            <a:p>
              <a:endParaRPr lang="zh-CN" altLang="en-US"/>
            </a:p>
          </p:txBody>
        </p:sp>
        <p:sp>
          <p:nvSpPr>
            <p:cNvPr id="11" name="矩形 110602"/>
            <p:cNvSpPr>
              <a:spLocks noChangeArrowheads="1"/>
            </p:cNvSpPr>
            <p:nvPr/>
          </p:nvSpPr>
          <p:spPr bwMode="auto">
            <a:xfrm>
              <a:off x="2661" y="2812"/>
              <a:ext cx="504" cy="2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latin typeface="Times New Roman" panose="02020603050405020304" charset="0"/>
                  <a:ea typeface="黑体" panose="02010609060101010101" charset="-122"/>
                </a:rPr>
                <a:t>原点</a:t>
              </a:r>
            </a:p>
          </p:txBody>
        </p:sp>
        <p:sp>
          <p:nvSpPr>
            <p:cNvPr id="12" name="直接连接符 110603"/>
            <p:cNvSpPr>
              <a:spLocks noChangeShapeType="1"/>
            </p:cNvSpPr>
            <p:nvPr/>
          </p:nvSpPr>
          <p:spPr bwMode="auto">
            <a:xfrm>
              <a:off x="1296" y="3158"/>
              <a:ext cx="3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tailEnd type="triangle" w="med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矩形 110604"/>
            <p:cNvSpPr>
              <a:spLocks noChangeArrowheads="1"/>
            </p:cNvSpPr>
            <p:nvPr/>
          </p:nvSpPr>
          <p:spPr bwMode="auto">
            <a:xfrm>
              <a:off x="2777" y="3113"/>
              <a:ext cx="213" cy="2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latin typeface="Times New Roman" panose="02020603050405020304" charset="0"/>
                  <a:ea typeface="黑体" panose="02010609060101010101" charset="-122"/>
                </a:rPr>
                <a:t>0</a:t>
              </a:r>
            </a:p>
          </p:txBody>
        </p:sp>
        <p:sp>
          <p:nvSpPr>
            <p:cNvPr id="14" name="直接连接符 110605"/>
            <p:cNvSpPr>
              <a:spLocks noChangeShapeType="1"/>
            </p:cNvSpPr>
            <p:nvPr/>
          </p:nvSpPr>
          <p:spPr bwMode="auto">
            <a:xfrm>
              <a:off x="2880" y="3158"/>
              <a:ext cx="1728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tailEnd type="triangle" w="med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直接连接符 110606"/>
            <p:cNvSpPr>
              <a:spLocks noChangeShapeType="1"/>
            </p:cNvSpPr>
            <p:nvPr/>
          </p:nvSpPr>
          <p:spPr bwMode="auto">
            <a:xfrm>
              <a:off x="1296" y="3158"/>
              <a:ext cx="1584" cy="0"/>
            </a:xfrm>
            <a:prstGeom prst="line">
              <a:avLst/>
            </a:prstGeom>
            <a:noFill/>
            <a:ln w="28575">
              <a:solidFill>
                <a:srgbClr val="E689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矩形 110607"/>
            <p:cNvSpPr>
              <a:spLocks noChangeArrowheads="1"/>
            </p:cNvSpPr>
            <p:nvPr/>
          </p:nvSpPr>
          <p:spPr bwMode="auto">
            <a:xfrm>
              <a:off x="3385" y="2816"/>
              <a:ext cx="935" cy="33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chemeClr val="hlin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正实数</a:t>
              </a:r>
            </a:p>
          </p:txBody>
        </p:sp>
        <p:sp>
          <p:nvSpPr>
            <p:cNvPr id="18" name="矩形 110608"/>
            <p:cNvSpPr>
              <a:spLocks noChangeArrowheads="1"/>
            </p:cNvSpPr>
            <p:nvPr/>
          </p:nvSpPr>
          <p:spPr bwMode="auto">
            <a:xfrm>
              <a:off x="1662" y="2825"/>
              <a:ext cx="912" cy="33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负实数</a:t>
              </a:r>
            </a:p>
          </p:txBody>
        </p: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298723" y="3668305"/>
            <a:ext cx="766763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</a:rPr>
              <a:t> &lt;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</a:endParaRPr>
          </a:p>
        </p:txBody>
      </p:sp>
      <p:sp>
        <p:nvSpPr>
          <p:cNvPr id="20" name="文本框 33"/>
          <p:cNvSpPr txBox="1">
            <a:spLocks noChangeArrowheads="1"/>
          </p:cNvSpPr>
          <p:nvPr/>
        </p:nvSpPr>
        <p:spPr bwMode="auto">
          <a:xfrm>
            <a:off x="1076325" y="4909185"/>
            <a:ext cx="7319645" cy="158178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lnSpc>
                <a:spcPts val="3875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正数大于零，负数小于零，正数大于负数；</a:t>
            </a:r>
          </a:p>
          <a:p>
            <a:pPr>
              <a:lnSpc>
                <a:spcPts val="3875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两个正数，绝对值大的数较大；</a:t>
            </a:r>
          </a:p>
          <a:p>
            <a:pPr>
              <a:lnSpc>
                <a:spcPts val="3875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两个负数，绝对值大的数反而小。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091974" y="4405630"/>
            <a:ext cx="52341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与有理数一样，在实数范围内：</a:t>
            </a:r>
          </a:p>
        </p:txBody>
      </p:sp>
      <p:sp>
        <p:nvSpPr>
          <p:cNvPr id="22" name="矩形 21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bldLvl="0" animBg="1"/>
      <p:bldP spid="19" grpId="1" bldLvl="0" animBg="1"/>
      <p:bldP spid="20" grpId="0" bldLvl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巩固练习</a:t>
            </a: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119562" y="749801"/>
            <a:ext cx="11625943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图所示，数轴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上的A，B，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四点中，与数     表示的点最接近的是（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)</a:t>
            </a:r>
          </a:p>
          <a:p>
            <a:pPr indent="266700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A．点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B．点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．点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D．点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图片 -21474826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6041" y="4063593"/>
            <a:ext cx="436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741215" y="1514385"/>
            <a:ext cx="557667" cy="6451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宋体" panose="02010600030101010101" pitchFamily="2" charset="-122"/>
              </a:rPr>
              <a:t>B</a:t>
            </a:r>
          </a:p>
        </p:txBody>
      </p:sp>
      <p:graphicFrame>
        <p:nvGraphicFramePr>
          <p:cNvPr id="179203" name="Object 3"/>
          <p:cNvGraphicFramePr>
            <a:graphicFrameLocks noChangeAspect="1"/>
          </p:cNvGraphicFramePr>
          <p:nvPr/>
        </p:nvGraphicFramePr>
        <p:xfrm>
          <a:off x="8085455" y="836930"/>
          <a:ext cx="1102360" cy="684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7" imgW="8839200" imgH="5486400" progId="Equation.DSMT4">
                  <p:embed/>
                </p:oleObj>
              </mc:Choice>
              <mc:Fallback>
                <p:oleObj name="Equation" r:id="rId7" imgW="8839200" imgH="5486400" progId="Equation.DSMT4">
                  <p:embed/>
                  <p:pic>
                    <p:nvPicPr>
                      <p:cNvPr id="0" name="图片 13312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85455" y="836930"/>
                        <a:ext cx="1102360" cy="6845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9"/>
          <p:cNvSpPr txBox="1"/>
          <p:nvPr/>
        </p:nvSpPr>
        <p:spPr>
          <a:xfrm>
            <a:off x="4122058" y="3839757"/>
            <a:ext cx="27286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  B  C        D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3839029" y="4427585"/>
            <a:ext cx="3302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-3 -2 -1  0  1  2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3216275" y="4394200"/>
            <a:ext cx="453644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36</TotalTime>
  <Words>927</Words>
  <Application>Microsoft Office PowerPoint</Application>
  <PresentationFormat>自定义</PresentationFormat>
  <Paragraphs>141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Office 主题</vt:lpstr>
      <vt:lpstr>MathType 6.0 Equation</vt:lpstr>
      <vt:lpstr>Microsoft 公式 3.0</vt:lpstr>
      <vt:lpstr>Equation.KSEE3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497</cp:revision>
  <dcterms:created xsi:type="dcterms:W3CDTF">2017-03-29T03:26:00Z</dcterms:created>
  <dcterms:modified xsi:type="dcterms:W3CDTF">2020-04-24T02:24:24Z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